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37"/>
  </p:handoutMasterIdLst>
  <p:sldIdLst>
    <p:sldId id="293" r:id="rId3"/>
    <p:sldId id="369" r:id="rId5"/>
    <p:sldId id="292" r:id="rId6"/>
    <p:sldId id="345" r:id="rId7"/>
    <p:sldId id="294" r:id="rId8"/>
    <p:sldId id="313" r:id="rId9"/>
    <p:sldId id="301" r:id="rId10"/>
    <p:sldId id="300" r:id="rId11"/>
    <p:sldId id="314" r:id="rId12"/>
    <p:sldId id="315" r:id="rId13"/>
    <p:sldId id="308" r:id="rId14"/>
    <p:sldId id="307" r:id="rId15"/>
    <p:sldId id="306" r:id="rId16"/>
    <p:sldId id="305" r:id="rId17"/>
    <p:sldId id="316" r:id="rId18"/>
    <p:sldId id="318" r:id="rId19"/>
    <p:sldId id="335" r:id="rId20"/>
    <p:sldId id="415" r:id="rId21"/>
    <p:sldId id="320" r:id="rId22"/>
    <p:sldId id="317" r:id="rId23"/>
    <p:sldId id="321" r:id="rId24"/>
    <p:sldId id="303" r:id="rId25"/>
    <p:sldId id="343" r:id="rId26"/>
    <p:sldId id="309" r:id="rId27"/>
    <p:sldId id="337" r:id="rId28"/>
    <p:sldId id="338" r:id="rId29"/>
    <p:sldId id="347" r:id="rId30"/>
    <p:sldId id="348" r:id="rId31"/>
    <p:sldId id="375" r:id="rId32"/>
    <p:sldId id="382" r:id="rId33"/>
    <p:sldId id="361" r:id="rId34"/>
    <p:sldId id="366" r:id="rId35"/>
    <p:sldId id="368" r:id="rId36"/>
  </p:sldIdLst>
  <p:sldSz cx="9144000" cy="6858000" type="screen4x3"/>
  <p:notesSz cx="6858000" cy="9144000"/>
  <p:custDataLst>
    <p:tags r:id="rId41"/>
  </p:custDataLst>
  <p:defaultTextStyle>
    <a:defPPr>
      <a:defRPr lang="en-US"/>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A42"/>
    <a:srgbClr val="D14BC7"/>
    <a:srgbClr val="FFCCCC"/>
    <a:srgbClr val="FFFFFF"/>
    <a:srgbClr val="FB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087"/>
    <p:restoredTop sz="94600"/>
  </p:normalViewPr>
  <p:slideViewPr>
    <p:cSldViewPr snapToGrid="0" showGuides="1">
      <p:cViewPr>
        <p:scale>
          <a:sx n="100" d="100"/>
          <a:sy n="100" d="100"/>
        </p:scale>
        <p:origin x="-852" y="150"/>
      </p:cViewPr>
      <p:guideLst>
        <p:guide orient="horz" pos="4320"/>
        <p:guide/>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b="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2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b="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2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b="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en-US" altLang="zh-CN" sz="1200" b="0" dirty="0">
                <a:ea typeface="宋体" panose="02010600030101010101" pitchFamily="2" charset="-122"/>
              </a:rPr>
            </a:fld>
            <a:endParaRPr lang="en-US" altLang="zh-CN"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b="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b="0">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5300"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Textmasterformate durch Klicken bearbeiten</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Zweite Ebene</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Dritte Ebene</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Vierte Ebene</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Fünfte Ebene</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b="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hangingPunct="1">
              <a:buNone/>
            </a:pPr>
            <a:fld id="{9A0DB2DC-4C9A-4742-B13C-FB6460FD3503}" type="slidenum">
              <a:rPr lang="de-DE" altLang="zh-CN" sz="1200" b="0" dirty="0">
                <a:ea typeface="宋体" panose="02010600030101010101" pitchFamily="2" charset="-122"/>
              </a:rPr>
            </a:fld>
            <a:endParaRPr lang="de-DE" altLang="zh-CN"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de-DE" altLang="zh-CN" sz="1200" b="0" dirty="0">
                <a:ea typeface="宋体" panose="02010600030101010101" pitchFamily="2" charset="-122"/>
              </a:rPr>
            </a:fld>
            <a:endParaRPr lang="de-DE" altLang="zh-CN" sz="1200" b="0" dirty="0">
              <a:ea typeface="宋体" panose="02010600030101010101" pitchFamily="2" charset="-122"/>
            </a:endParaRPr>
          </a:p>
        </p:txBody>
      </p:sp>
      <p:sp>
        <p:nvSpPr>
          <p:cNvPr id="56323" name="Rectangle 7"/>
          <p:cNvSpPr txBox="1">
            <a:spLocks noGrp="1"/>
          </p:cNvSpPr>
          <p:nvPr/>
        </p:nvSpPr>
        <p:spPr>
          <a:xfrm>
            <a:off x="3887788" y="8689975"/>
            <a:ext cx="2970212" cy="454025"/>
          </a:xfrm>
          <a:prstGeom prst="rect">
            <a:avLst/>
          </a:prstGeom>
          <a:noFill/>
          <a:ln w="9525">
            <a:noFill/>
          </a:ln>
        </p:spPr>
        <p:txBody>
          <a:bodyPr lIns="94824" tIns="47416" rIns="94824" bIns="47416" anchor="b" anchorCtr="0"/>
          <a:lstStyle/>
          <a:p>
            <a:pPr lvl="0" algn="r" defTabSz="948055" eaLnBrk="1" hangingPunct="1"/>
            <a:fld id="{9A0DB2DC-4C9A-4742-B13C-FB6460FD3503}" type="slidenum">
              <a:rPr lang="en-GB" altLang="zh-CN" sz="1300" b="0" dirty="0">
                <a:ea typeface="宋体" panose="02010600030101010101" pitchFamily="2" charset="-122"/>
              </a:rPr>
            </a:fld>
            <a:endParaRPr lang="en-GB" altLang="zh-CN" sz="1300" b="0" dirty="0">
              <a:ea typeface="宋体" panose="02010600030101010101" pitchFamily="2" charset="-122"/>
            </a:endParaRPr>
          </a:p>
        </p:txBody>
      </p:sp>
      <p:sp>
        <p:nvSpPr>
          <p:cNvPr id="56324" name="Rectangle 2"/>
          <p:cNvSpPr>
            <a:spLocks noGrp="1" noRot="1" noChangeAspect="1" noTextEdit="1"/>
          </p:cNvSpPr>
          <p:nvPr>
            <p:ph type="sldImg"/>
          </p:nvPr>
        </p:nvSpPr>
        <p:spPr>
          <a:xfrm>
            <a:off x="1143000" y="685800"/>
            <a:ext cx="4573588" cy="3430588"/>
          </a:xfrm>
        </p:spPr>
      </p:sp>
      <p:sp>
        <p:nvSpPr>
          <p:cNvPr id="56325" name="Rectangle 3"/>
          <p:cNvSpPr>
            <a:spLocks noGrp="1"/>
          </p:cNvSpPr>
          <p:nvPr>
            <p:ph type="body"/>
          </p:nvPr>
        </p:nvSpPr>
        <p:spPr>
          <a:xfrm>
            <a:off x="914400" y="4343400"/>
            <a:ext cx="5029200" cy="4114800"/>
          </a:xfrm>
        </p:spPr>
        <p:txBody>
          <a:bodyPr wrap="square" lIns="94824" tIns="47416" rIns="94824" bIns="47416" anchor="t" anchorCtr="0"/>
          <a:lstStyle/>
          <a:p>
            <a:pPr lvl="0" eaLnBrk="1" hangingPunct="1"/>
            <a:endParaRPr lang="de-DE" altLang="zh-CN"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de-DE" altLang="zh-CN" sz="1200" b="0" dirty="0">
                <a:ea typeface="宋体" panose="02010600030101010101" pitchFamily="2" charset="-122"/>
              </a:rPr>
            </a:fld>
            <a:endParaRPr lang="de-DE" altLang="zh-CN" sz="1200" b="0" dirty="0">
              <a:ea typeface="宋体" panose="02010600030101010101" pitchFamily="2" charset="-122"/>
            </a:endParaRPr>
          </a:p>
        </p:txBody>
      </p:sp>
      <p:sp>
        <p:nvSpPr>
          <p:cNvPr id="57347" name="Rectangle 2"/>
          <p:cNvSpPr>
            <a:spLocks noGrp="1" noRot="1" noChangeAspect="1" noTextEdit="1"/>
          </p:cNvSpPr>
          <p:nvPr>
            <p:ph type="sldImg"/>
          </p:nvPr>
        </p:nvSpPr>
        <p:spPr>
          <a:xfrm>
            <a:off x="1143000" y="685800"/>
            <a:ext cx="4573588" cy="3430588"/>
          </a:xfrm>
        </p:spPr>
      </p:sp>
      <p:sp>
        <p:nvSpPr>
          <p:cNvPr id="57348" name="Rectangle 3"/>
          <p:cNvSpPr>
            <a:spLocks noGrp="1"/>
          </p:cNvSpPr>
          <p:nvPr>
            <p:ph type="body"/>
          </p:nvPr>
        </p:nvSpPr>
        <p:spPr>
          <a:xfrm>
            <a:off x="914400" y="4343400"/>
            <a:ext cx="5029200" cy="4114800"/>
          </a:xfrm>
        </p:spPr>
        <p:txBody>
          <a:bodyPr wrap="square" lIns="91440" tIns="45720" rIns="91440" bIns="45720" anchor="t" anchorCtr="0"/>
          <a:lstStyle/>
          <a:p>
            <a:pPr lvl="0" eaLnBrk="1" hangingPunct="1"/>
            <a:endParaRPr lang="en-US" altLang="zh-CN"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p:txBody>
          <a:bodyPr wrap="square" lIns="91440" tIns="45720" rIns="91440" bIns="45720" anchor="t" anchorCtr="0"/>
          <a:lstStyle/>
          <a:p>
            <a:pPr lvl="0"/>
            <a:endParaRPr lang="zh-CN" altLang="en-US" dirty="0">
              <a:ea typeface="宋体" panose="02010600030101010101" pitchFamily="2" charset="-122"/>
            </a:endParaRPr>
          </a:p>
        </p:txBody>
      </p:sp>
      <p:sp>
        <p:nvSpPr>
          <p:cNvPr id="4" name="灯片编号占位符 3"/>
          <p:cNvSpPr txBox="1">
            <a:spLocks noGrp="1"/>
          </p:cNvSpPr>
          <p:nvPr>
            <p:ph type="sldNum" sz="quarter"/>
          </p:nvPr>
        </p:nvSpPr>
        <p:spPr bwMode="auto"/>
        <p:txBody>
          <a:bodyPr wrap="square" lIns="91440" tIns="45720" rIns="91440" bIns="45720" numCol="1" anchor="b" anchorCtr="0" compatLnSpc="1"/>
          <a:lstStyle/>
          <a:p>
            <a:pPr lvl="0" algn="r" eaLnBrk="1" hangingPunct="1">
              <a:buNone/>
            </a:pPr>
            <a:fld id="{9A0DB2DC-4C9A-4742-B13C-FB6460FD3503}" type="slidenum">
              <a:rPr lang="zh-CN" altLang="en-US" sz="1200" b="0" dirty="0">
                <a:solidFill>
                  <a:srgbClr val="000000"/>
                </a:solidFill>
                <a:latin typeface="等线" panose="02010600030101010101" charset="-122"/>
                <a:ea typeface="等线" panose="02010600030101010101" charset="-122"/>
              </a:rPr>
            </a:fld>
            <a:endParaRPr lang="zh-CN" altLang="en-US" sz="1200" b="0" dirty="0">
              <a:solidFill>
                <a:srgbClr val="000000"/>
              </a:solidFill>
              <a:latin typeface="等线" panose="02010600030101010101" charset="-122"/>
              <a:ea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p:txBody>
          <a:bodyPr wrap="square" lIns="91440" tIns="45720" rIns="91440" bIns="45720" anchor="t" anchorCtr="0"/>
          <a:lstStyle/>
          <a:p>
            <a:pPr lvl="0"/>
            <a:endParaRPr lang="zh-CN" altLang="en-US" dirty="0">
              <a:ea typeface="宋体" panose="02010600030101010101" pitchFamily="2" charset="-122"/>
            </a:endParaRPr>
          </a:p>
        </p:txBody>
      </p:sp>
      <p:sp>
        <p:nvSpPr>
          <p:cNvPr id="4" name="灯片编号占位符 3"/>
          <p:cNvSpPr txBox="1">
            <a:spLocks noGrp="1"/>
          </p:cNvSpPr>
          <p:nvPr>
            <p:ph type="sldNum" sz="quarter"/>
          </p:nvPr>
        </p:nvSpPr>
        <p:spPr bwMode="auto"/>
        <p:txBody>
          <a:bodyPr wrap="square" lIns="91440" tIns="45720" rIns="91440" bIns="45720" numCol="1" anchor="b" anchorCtr="0" compatLnSpc="1"/>
          <a:lstStyle/>
          <a:p>
            <a:pPr lvl="0" algn="r" eaLnBrk="1" hangingPunct="1">
              <a:buNone/>
            </a:pPr>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FFFFFF"/>
        </a:solidFill>
        <a:effectLst/>
      </p:bgPr>
    </p:bg>
    <p:spTree>
      <p:nvGrpSpPr>
        <p:cNvPr id="1" name=""/>
        <p:cNvGrpSpPr/>
        <p:nvPr/>
      </p:nvGrpSpPr>
      <p:grpSpPr>
        <a:xfrm>
          <a:off x="0" y="0"/>
          <a:ext cx="0" cy="0"/>
          <a:chOff x="0" y="0"/>
          <a:chExt cx="0" cy="0"/>
        </a:xfrm>
      </p:grpSpPr>
      <p:pic>
        <p:nvPicPr>
          <p:cNvPr id="2050" name="Picture 114" descr="BG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11629" name="Rectangle 7"/>
          <p:cNvSpPr>
            <a:spLocks noGrp="1" noChangeArrowheads="1"/>
          </p:cNvSpPr>
          <p:nvPr>
            <p:ph type="ctrTitle"/>
          </p:nvPr>
        </p:nvSpPr>
        <p:spPr>
          <a:xfrm>
            <a:off x="863600" y="4010025"/>
            <a:ext cx="7485063" cy="1081088"/>
          </a:xfrm>
        </p:spPr>
        <p:txBody>
          <a:bodyPr anchor="b"/>
          <a:lstStyle>
            <a:lvl1pPr>
              <a:lnSpc>
                <a:spcPct val="110000"/>
              </a:lnSpc>
              <a:defRPr sz="3200"/>
            </a:lvl1pPr>
          </a:lstStyle>
          <a:p>
            <a:pPr lvl="0"/>
            <a:r>
              <a:rPr lang="de-DE" noProof="0" smtClean="0"/>
              <a:t>Titelmasterformat durch Klicken bearbeiten</a:t>
            </a:r>
            <a:endParaRPr lang="de-DE" noProof="0" smtClean="0"/>
          </a:p>
        </p:txBody>
      </p:sp>
      <p:sp>
        <p:nvSpPr>
          <p:cNvPr id="111630" name="Rectangle 12"/>
          <p:cNvSpPr>
            <a:spLocks noGrp="1" noChangeArrowheads="1"/>
          </p:cNvSpPr>
          <p:nvPr>
            <p:ph type="subTitle" idx="1"/>
          </p:nvPr>
        </p:nvSpPr>
        <p:spPr bwMode="gray">
          <a:xfrm>
            <a:off x="863600" y="5173663"/>
            <a:ext cx="7510463" cy="800100"/>
          </a:xfrm>
        </p:spPr>
        <p:txBody>
          <a:bodyPr tIns="45720" bIns="45720"/>
          <a:lstStyle>
            <a:lvl1pPr marL="0" indent="0">
              <a:buFont typeface="Wingdings" panose="05000000000000000000" pitchFamily="2" charset="2"/>
              <a:buNone/>
              <a:defRPr sz="2400"/>
            </a:lvl1pPr>
          </a:lstStyle>
          <a:p>
            <a:pPr lvl="0"/>
            <a:r>
              <a:rPr lang="de-DE" noProof="0" smtClean="0"/>
              <a:t>Formatvorlage des Untertitelmasters durch Klicken bearbeiten</a:t>
            </a:r>
            <a:endParaRPr lang="de-DE"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8138" y="411163"/>
            <a:ext cx="2132012" cy="539115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90513" y="411163"/>
            <a:ext cx="6245225" cy="539115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gradFill rotWithShape="0">
          <a:gsLst>
            <a:gs pos="0">
              <a:srgbClr val="FFFFFF"/>
            </a:gs>
            <a:gs pos="100000">
              <a:srgbClr val="E8E9EB"/>
            </a:gs>
          </a:gsLst>
          <a:lin ang="5400000" scaled="1"/>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gradFill rotWithShape="0">
          <a:gsLst>
            <a:gs pos="0">
              <a:srgbClr val="FFFFFF"/>
            </a:gs>
            <a:gs pos="100000">
              <a:srgbClr val="E8E9EB"/>
            </a:gs>
          </a:gsLst>
          <a:lin ang="5400000" scaled="1"/>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Rectangle 9"/>
          <p:cNvSpPr/>
          <p:nvPr/>
        </p:nvSpPr>
        <p:spPr>
          <a:xfrm>
            <a:off x="8501063" y="322263"/>
            <a:ext cx="365125" cy="287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9" name="Isosceles Triangle 10"/>
          <p:cNvSpPr/>
          <p:nvPr/>
        </p:nvSpPr>
        <p:spPr>
          <a:xfrm rot="10610802">
            <a:off x="8504238" y="422275"/>
            <a:ext cx="366713" cy="261938"/>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0" name="Slide Number Placeholder 5"/>
          <p:cNvSpPr txBox="1"/>
          <p:nvPr/>
        </p:nvSpPr>
        <p:spPr>
          <a:xfrm>
            <a:off x="8520113" y="273050"/>
            <a:ext cx="336550" cy="468313"/>
          </a:xfrm>
          <a:prstGeom prst="rect">
            <a:avLst/>
          </a:prstGeom>
        </p:spPr>
        <p:txBody>
          <a:bodyPr lIns="0" tIns="0" rIns="0" bIns="45709" anchor="ctr"/>
          <a:lstStyle/>
          <a:p>
            <a:pPr lvl="0" algn="ctr" defTabSz="457200" eaLnBrk="1" hangingPunct="1">
              <a:buNone/>
            </a:pPr>
            <a:fld id="{9A0DB2DC-4C9A-4742-B13C-FB6460FD3503}" type="slidenum">
              <a:rPr lang="en-US" altLang="zh-CN" sz="1000" dirty="0">
                <a:solidFill>
                  <a:schemeClr val="bg1"/>
                </a:solidFill>
                <a:latin typeface="Arial" panose="020B0604020202020204" pitchFamily="34" charset="0"/>
                <a:ea typeface="宋体" panose="02010600030101010101" pitchFamily="2" charset="-122"/>
              </a:rPr>
            </a:fld>
            <a:endParaRPr lang="en-US" altLang="zh-CN" sz="1000" dirty="0">
              <a:solidFill>
                <a:schemeClr val="bg1"/>
              </a:solidFill>
              <a:latin typeface="Arial" panose="020B0604020202020204" pitchFamily="34" charset="0"/>
              <a:ea typeface="宋体" panose="02010600030101010101" pitchFamily="2" charset="-122"/>
            </a:endParaRPr>
          </a:p>
        </p:txBody>
      </p:sp>
      <p:grpSp>
        <p:nvGrpSpPr>
          <p:cNvPr id="6151" name="Group 5"/>
          <p:cNvGrpSpPr/>
          <p:nvPr userDrawn="1"/>
        </p:nvGrpSpPr>
        <p:grpSpPr>
          <a:xfrm>
            <a:off x="347663" y="6308725"/>
            <a:ext cx="223837" cy="295275"/>
            <a:chOff x="4328868" y="5502988"/>
            <a:chExt cx="500307" cy="493774"/>
          </a:xfrm>
        </p:grpSpPr>
        <p:sp>
          <p:nvSpPr>
            <p:cNvPr id="22" name="Freeform 7">
              <a:hlinkClick r:id="" action="ppaction://hlinkshowjump?jump=previousslide"/>
            </p:cNvPr>
            <p:cNvSpPr/>
            <p:nvPr/>
          </p:nvSpPr>
          <p:spPr bwMode="auto">
            <a:xfrm>
              <a:off x="4520475" y="5648997"/>
              <a:ext cx="117092" cy="201757"/>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lvl="0" eaLnBrk="1" hangingPunct="1">
                <a:buNone/>
              </a:pPr>
              <a:endParaRPr lang="id-ID" altLang="zh-CN" dirty="0">
                <a:latin typeface="Arial" panose="020B0604020202020204" pitchFamily="34" charset="0"/>
              </a:endParaRPr>
            </a:p>
          </p:txBody>
        </p:sp>
        <p:sp>
          <p:nvSpPr>
            <p:cNvPr id="23" name="Freeform 8">
              <a:hlinkClick r:id="" action="ppaction://hlinkshowjump?jump=previousslide"/>
            </p:cNvPr>
            <p:cNvSpPr>
              <a:spLocks noEditPoints="1"/>
            </p:cNvSpPr>
            <p:nvPr/>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lvl="0" eaLnBrk="1" hangingPunct="1">
                <a:buNone/>
              </a:pPr>
              <a:endParaRPr lang="id-ID" altLang="zh-CN" dirty="0">
                <a:latin typeface="Arial" panose="020B0604020202020204" pitchFamily="34" charset="0"/>
              </a:endParaRPr>
            </a:p>
          </p:txBody>
        </p:sp>
      </p:grpSp>
      <p:grpSp>
        <p:nvGrpSpPr>
          <p:cNvPr id="6152" name="Group 9"/>
          <p:cNvGrpSpPr/>
          <p:nvPr userDrawn="1"/>
        </p:nvGrpSpPr>
        <p:grpSpPr>
          <a:xfrm flipH="1">
            <a:off x="933450" y="6308725"/>
            <a:ext cx="223838" cy="295275"/>
            <a:chOff x="4328868" y="5502988"/>
            <a:chExt cx="500307" cy="493774"/>
          </a:xfrm>
        </p:grpSpPr>
        <p:sp>
          <p:nvSpPr>
            <p:cNvPr id="25" name="Freeform 10">
              <a:hlinkClick r:id="" action="ppaction://hlinkshowjump?jump=nextslide"/>
            </p:cNvPr>
            <p:cNvSpPr/>
            <p:nvPr/>
          </p:nvSpPr>
          <p:spPr bwMode="auto">
            <a:xfrm>
              <a:off x="4520475" y="5648997"/>
              <a:ext cx="117094" cy="201757"/>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lvl="0" eaLnBrk="1" hangingPunct="1">
                <a:buNone/>
              </a:pPr>
              <a:endParaRPr lang="id-ID" altLang="zh-CN" dirty="0">
                <a:latin typeface="Arial" panose="020B0604020202020204" pitchFamily="34" charset="0"/>
              </a:endParaRPr>
            </a:p>
          </p:txBody>
        </p:sp>
        <p:sp>
          <p:nvSpPr>
            <p:cNvPr id="26" name="Freeform 11">
              <a:hlinkClick r:id="" action="ppaction://hlinkshowjump?jump=nextslide"/>
            </p:cNvPr>
            <p:cNvSpPr>
              <a:spLocks noEditPoints="1"/>
            </p:cNvSpPr>
            <p:nvPr/>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lvl="0" eaLnBrk="1" hangingPunct="1">
                <a:buNone/>
              </a:pPr>
              <a:endParaRPr lang="id-ID" altLang="zh-CN" dirty="0">
                <a:latin typeface="Arial" panose="020B0604020202020204" pitchFamily="34" charset="0"/>
              </a:endParaRPr>
            </a:p>
          </p:txBody>
        </p:sp>
      </p:grpSp>
      <p:cxnSp>
        <p:nvCxnSpPr>
          <p:cNvPr id="27" name="Straight Connector 3"/>
          <p:cNvCxnSpPr/>
          <p:nvPr/>
        </p:nvCxnSpPr>
        <p:spPr>
          <a:xfrm>
            <a:off x="552450" y="6461125"/>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8" name="Picture 3" descr="C:\Users\Administrator\Desktop\微立体创业计划\005.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95537" y="280460"/>
            <a:ext cx="609601" cy="812801"/>
          </a:xfrm>
          <a:prstGeom prst="rect">
            <a:avLst/>
          </a:prstGeom>
          <a:noFill/>
          <a:effectLst>
            <a:outerShdw blurRad="127000" dist="63500" dir="3000000" sx="104000" sy="104000" algn="tl" rotWithShape="0">
              <a:prstClr val="black">
                <a:alpha val="34000"/>
              </a:prstClr>
            </a:outerShdw>
          </a:effectLst>
        </p:spPr>
      </p:pic>
      <p:pic>
        <p:nvPicPr>
          <p:cNvPr id="29" name="Picture 4" descr="C:\Users\Administrator\Desktop\微立体创业计划\004.png"/>
          <p:cNvPicPr>
            <a:picLocks noChangeAspect="1" noChangeArrowheads="1"/>
          </p:cNvPicPr>
          <p:nvPr/>
        </p:nvPicPr>
        <p:blipFill>
          <a:blip r:embed="rId3"/>
          <a:srcRect/>
          <a:stretch>
            <a:fillRect/>
          </a:stretch>
        </p:blipFill>
        <p:spPr bwMode="auto">
          <a:xfrm>
            <a:off x="547688" y="293688"/>
            <a:ext cx="609600" cy="812800"/>
          </a:xfrm>
          <a:prstGeom prst="rect">
            <a:avLst/>
          </a:prstGeom>
          <a:noFill/>
          <a:effectLst>
            <a:outerShdw blurRad="127000" dist="63500" dir="3000000" sx="104000" sy="104000" algn="tl" rotWithShape="0">
              <a:prstClr val="black">
                <a:alpha val="34000"/>
              </a:prstClr>
            </a:outerShdw>
          </a:effectLst>
        </p:spPr>
      </p:pic>
      <p:sp>
        <p:nvSpPr>
          <p:cNvPr id="30" name="矩形 3"/>
          <p:cNvSpPr>
            <a:spLocks noChangeArrowheads="1"/>
          </p:cNvSpPr>
          <p:nvPr/>
        </p:nvSpPr>
        <p:spPr bwMode="auto">
          <a:xfrm>
            <a:off x="1187450" y="817563"/>
            <a:ext cx="2587625" cy="230188"/>
          </a:xfrm>
          <a:prstGeom prst="rect">
            <a:avLst/>
          </a:prstGeom>
          <a:noFill/>
          <a:ln>
            <a:noFill/>
          </a:ln>
        </p:spPr>
        <p:txBody>
          <a:bodyPr wrap="none" lIns="68582" tIns="34292" rIns="68582" bIns="34292">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Click here to add the title text content</a:t>
            </a:r>
            <a:endParaRPr kumimoji="0" lang="zh-CN" altLang="en-US" sz="105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pic>
        <p:nvPicPr>
          <p:cNvPr id="6157" name="Picture 4"/>
          <p:cNvPicPr>
            <a:picLocks noChangeAspect="1"/>
          </p:cNvPicPr>
          <p:nvPr userDrawn="1"/>
        </p:nvPicPr>
        <p:blipFill>
          <a:blip r:embed="rId4"/>
          <a:stretch>
            <a:fillRect/>
          </a:stretch>
        </p:blipFill>
        <p:spPr>
          <a:xfrm>
            <a:off x="0" y="15875"/>
            <a:ext cx="9144000" cy="6842125"/>
          </a:xfrm>
          <a:prstGeom prst="rect">
            <a:avLst/>
          </a:prstGeom>
          <a:noFill/>
          <a:ln w="9525">
            <a:noFill/>
          </a:ln>
        </p:spPr>
      </p:pic>
      <p:sp>
        <p:nvSpPr>
          <p:cNvPr id="18" name="标题 1"/>
          <p:cNvSpPr>
            <a:spLocks noGrp="1"/>
          </p:cNvSpPr>
          <p:nvPr>
            <p:ph type="title"/>
          </p:nvPr>
        </p:nvSpPr>
        <p:spPr>
          <a:xfrm>
            <a:off x="1184650" y="334005"/>
            <a:ext cx="3216269" cy="346253"/>
          </a:xfrm>
          <a:prstGeom prst="rect">
            <a:avLst/>
          </a:prstGeom>
          <a:noFill/>
          <a:ln>
            <a:noFill/>
          </a:ln>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r>
              <a:rPr lang="zh-CN" altLang="en-US" dirty="0"/>
              <a:t>单击此处编辑母版标题样式</a:t>
            </a:r>
            <a:endParaRPr lang="zh-CN" altLang="en-US" dirty="0"/>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200" fill="hold"/>
                                        <p:tgtEl>
                                          <p:spTgt spid="28"/>
                                        </p:tgtEl>
                                        <p:attrNameLst>
                                          <p:attrName>ppt_x</p:attrName>
                                        </p:attrNameLst>
                                      </p:cBhvr>
                                      <p:tavLst>
                                        <p:tav tm="0">
                                          <p:val>
                                            <p:strVal val="0-#ppt_w/2"/>
                                          </p:val>
                                        </p:tav>
                                        <p:tav tm="100000">
                                          <p:val>
                                            <p:strVal val="#ppt_x"/>
                                          </p:val>
                                        </p:tav>
                                      </p:tavLst>
                                    </p:anim>
                                    <p:anim calcmode="lin" valueType="num">
                                      <p:cBhvr additive="base">
                                        <p:cTn id="8" dur="12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00" fill="hold"/>
                                        <p:tgtEl>
                                          <p:spTgt spid="29"/>
                                        </p:tgtEl>
                                        <p:attrNameLst>
                                          <p:attrName>ppt_x</p:attrName>
                                        </p:attrNameLst>
                                      </p:cBhvr>
                                      <p:tavLst>
                                        <p:tav tm="0">
                                          <p:val>
                                            <p:strVal val="#ppt_x"/>
                                          </p:val>
                                        </p:tav>
                                        <p:tav tm="100000">
                                          <p:val>
                                            <p:strVal val="#ppt_x"/>
                                          </p:val>
                                        </p:tav>
                                      </p:tavLst>
                                    </p:anim>
                                    <p:anim calcmode="lin" valueType="num">
                                      <p:cBhvr additive="base">
                                        <p:cTn id="12" dur="1200" fill="hold"/>
                                        <p:tgtEl>
                                          <p:spTgt spid="2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295275" y="1489075"/>
            <a:ext cx="4186238" cy="43132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33913" y="1489075"/>
            <a:ext cx="4186237" cy="43132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0" tIns="0"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0"/>
              </a:spcBef>
              <a:spcAft>
                <a:spcPct val="40000"/>
              </a:spcAft>
              <a:buClrTx/>
              <a:buSzTx/>
              <a:buFont typeface="Wingdings" panose="05000000000000000000" pitchFamily="2" charset="2"/>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95" descr="BG2slider"/>
          <p:cNvPicPr>
            <a:picLocks noChangeAspect="1"/>
          </p:cNvPicPr>
          <p:nvPr/>
        </p:nvPicPr>
        <p:blipFill>
          <a:blip r:embed="rId15"/>
          <a:stretch>
            <a:fillRect/>
          </a:stretch>
        </p:blipFill>
        <p:spPr>
          <a:xfrm>
            <a:off x="0" y="0"/>
            <a:ext cx="9144000" cy="6858000"/>
          </a:xfrm>
          <a:prstGeom prst="rect">
            <a:avLst/>
          </a:prstGeom>
          <a:noFill/>
          <a:ln w="9525">
            <a:noFill/>
          </a:ln>
        </p:spPr>
      </p:pic>
      <p:sp>
        <p:nvSpPr>
          <p:cNvPr id="1027" name="Rectangle 3"/>
          <p:cNvSpPr>
            <a:spLocks noGrp="1"/>
          </p:cNvSpPr>
          <p:nvPr>
            <p:ph type="body"/>
          </p:nvPr>
        </p:nvSpPr>
        <p:spPr>
          <a:xfrm>
            <a:off x="295275" y="1489075"/>
            <a:ext cx="8524875" cy="4313238"/>
          </a:xfrm>
          <a:prstGeom prst="rect">
            <a:avLst/>
          </a:prstGeom>
          <a:noFill/>
          <a:ln w="9525">
            <a:noFill/>
          </a:ln>
        </p:spPr>
        <p:txBody>
          <a:bodyPr lIns="0" tIns="0" rIns="0" bIns="0"/>
          <a:lstStyle/>
          <a:p>
            <a:pPr lvl="0"/>
            <a:r>
              <a:rPr lang="de-DE" altLang="zh-CN" dirty="0"/>
              <a:t>Textmasterformate durch Klicken bearbeiten</a:t>
            </a:r>
            <a:endParaRPr lang="de-DE" altLang="zh-CN" dirty="0"/>
          </a:p>
          <a:p>
            <a:pPr lvl="1"/>
            <a:r>
              <a:rPr lang="de-DE" altLang="zh-CN" dirty="0"/>
              <a:t>Zweite Ebene</a:t>
            </a:r>
            <a:endParaRPr lang="de-DE" altLang="zh-CN" dirty="0"/>
          </a:p>
          <a:p>
            <a:pPr lvl="2"/>
            <a:r>
              <a:rPr lang="de-DE" altLang="zh-CN" dirty="0"/>
              <a:t>Dritte Ebene</a:t>
            </a:r>
            <a:endParaRPr lang="de-DE" altLang="zh-CN" dirty="0"/>
          </a:p>
          <a:p>
            <a:pPr lvl="3"/>
            <a:r>
              <a:rPr lang="de-DE" altLang="zh-CN" dirty="0"/>
              <a:t>Vierte Ebene</a:t>
            </a:r>
            <a:endParaRPr lang="de-DE" altLang="zh-CN" dirty="0"/>
          </a:p>
          <a:p>
            <a:pPr lvl="4"/>
            <a:r>
              <a:rPr lang="de-DE" altLang="zh-CN" dirty="0"/>
              <a:t>Fünfte Ebene</a:t>
            </a:r>
            <a:endParaRPr lang="de-DE" altLang="zh-CN" dirty="0"/>
          </a:p>
        </p:txBody>
      </p:sp>
      <p:sp>
        <p:nvSpPr>
          <p:cNvPr id="1028" name="Rectangle 7"/>
          <p:cNvSpPr>
            <a:spLocks noGrp="1"/>
          </p:cNvSpPr>
          <p:nvPr>
            <p:ph type="title"/>
          </p:nvPr>
        </p:nvSpPr>
        <p:spPr>
          <a:xfrm>
            <a:off x="290513" y="411163"/>
            <a:ext cx="6169025" cy="647700"/>
          </a:xfrm>
          <a:prstGeom prst="rect">
            <a:avLst/>
          </a:prstGeom>
          <a:noFill/>
          <a:ln w="9525">
            <a:noFill/>
          </a:ln>
        </p:spPr>
        <p:txBody>
          <a:bodyPr lIns="0" rIns="0"/>
          <a:lstStyle/>
          <a:p>
            <a:pPr lvl="0"/>
            <a:r>
              <a:rPr lang="de-DE" altLang="zh-CN" dirty="0"/>
              <a:t>Klicken Sie, um das Titelformat zu bearbeiten</a:t>
            </a:r>
            <a:endParaRPr lang="de-DE" altLang="zh-CN" dirty="0"/>
          </a:p>
        </p:txBody>
      </p:sp>
      <p:grpSp>
        <p:nvGrpSpPr>
          <p:cNvPr id="1029" name="Group 78"/>
          <p:cNvGrpSpPr/>
          <p:nvPr/>
        </p:nvGrpSpPr>
        <p:grpSpPr>
          <a:xfrm>
            <a:off x="6654800" y="406400"/>
            <a:ext cx="2217738" cy="712788"/>
            <a:chOff x="11" y="2062"/>
            <a:chExt cx="5733" cy="1842"/>
          </a:xfrm>
        </p:grpSpPr>
        <p:sp>
          <p:nvSpPr>
            <p:cNvPr id="1030" name="Freeform 79"/>
            <p:cNvSpPr/>
            <p:nvPr/>
          </p:nvSpPr>
          <p:spPr bwMode="auto">
            <a:xfrm>
              <a:off x="4061" y="3055"/>
              <a:ext cx="542" cy="570"/>
            </a:xfrm>
            <a:custGeom>
              <a:avLst/>
              <a:gdLst>
                <a:gd name="T0" fmla="*/ 543 w 230"/>
                <a:gd name="T1" fmla="*/ 0 h 242"/>
                <a:gd name="T2" fmla="*/ 378 w 230"/>
                <a:gd name="T3" fmla="*/ 571 h 242"/>
                <a:gd name="T4" fmla="*/ 0 w 230"/>
                <a:gd name="T5" fmla="*/ 566 h 242"/>
                <a:gd name="T6" fmla="*/ 227 w 230"/>
                <a:gd name="T7" fmla="*/ 123 h 242"/>
                <a:gd name="T8" fmla="*/ 543 w 230"/>
                <a:gd name="T9" fmla="*/ 0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42">
                  <a:moveTo>
                    <a:pt x="230" y="0"/>
                  </a:moveTo>
                  <a:cubicBezTo>
                    <a:pt x="160" y="242"/>
                    <a:pt x="160" y="242"/>
                    <a:pt x="160" y="242"/>
                  </a:cubicBezTo>
                  <a:cubicBezTo>
                    <a:pt x="0" y="240"/>
                    <a:pt x="0" y="240"/>
                    <a:pt x="0" y="240"/>
                  </a:cubicBezTo>
                  <a:cubicBezTo>
                    <a:pt x="96" y="52"/>
                    <a:pt x="96" y="52"/>
                    <a:pt x="96" y="52"/>
                  </a:cubicBezTo>
                  <a:cubicBezTo>
                    <a:pt x="96" y="52"/>
                    <a:pt x="178" y="0"/>
                    <a:pt x="230" y="0"/>
                  </a:cubicBezTo>
                  <a:close/>
                </a:path>
              </a:pathLst>
            </a:custGeom>
            <a:gradFill rotWithShape="1">
              <a:gsLst>
                <a:gs pos="0">
                  <a:srgbClr val="91071D"/>
                </a:gs>
                <a:gs pos="100000">
                  <a:srgbClr val="BE0926"/>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Freeform 80"/>
            <p:cNvSpPr/>
            <p:nvPr/>
          </p:nvSpPr>
          <p:spPr bwMode="auto">
            <a:xfrm>
              <a:off x="4287" y="2911"/>
              <a:ext cx="1457" cy="525"/>
            </a:xfrm>
            <a:custGeom>
              <a:avLst/>
              <a:gdLst>
                <a:gd name="T0" fmla="*/ 1455 w 616"/>
                <a:gd name="T1" fmla="*/ 274 h 222"/>
                <a:gd name="T2" fmla="*/ 543 w 616"/>
                <a:gd name="T3" fmla="*/ 0 h 222"/>
                <a:gd name="T4" fmla="*/ 0 w 616"/>
                <a:gd name="T5" fmla="*/ 264 h 222"/>
                <a:gd name="T6" fmla="*/ 373 w 616"/>
                <a:gd name="T7" fmla="*/ 212 h 222"/>
                <a:gd name="T8" fmla="*/ 1200 w 616"/>
                <a:gd name="T9" fmla="*/ 524 h 222"/>
                <a:gd name="T10" fmla="*/ 1455 w 616"/>
                <a:gd name="T11" fmla="*/ 274 h 2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6" h="222">
                  <a:moveTo>
                    <a:pt x="616" y="116"/>
                  </a:moveTo>
                  <a:cubicBezTo>
                    <a:pt x="484" y="106"/>
                    <a:pt x="286" y="0"/>
                    <a:pt x="230" y="0"/>
                  </a:cubicBezTo>
                  <a:cubicBezTo>
                    <a:pt x="174" y="0"/>
                    <a:pt x="0" y="112"/>
                    <a:pt x="0" y="112"/>
                  </a:cubicBezTo>
                  <a:cubicBezTo>
                    <a:pt x="0" y="112"/>
                    <a:pt x="76" y="62"/>
                    <a:pt x="158" y="90"/>
                  </a:cubicBezTo>
                  <a:cubicBezTo>
                    <a:pt x="240" y="118"/>
                    <a:pt x="276" y="180"/>
                    <a:pt x="508" y="222"/>
                  </a:cubicBezTo>
                  <a:lnTo>
                    <a:pt x="616" y="116"/>
                  </a:lnTo>
                  <a:close/>
                </a:path>
              </a:pathLst>
            </a:custGeom>
            <a:gradFill rotWithShape="1">
              <a:gsLst>
                <a:gs pos="0">
                  <a:srgbClr val="E2001A"/>
                </a:gs>
                <a:gs pos="100000">
                  <a:srgbClr val="AC0014"/>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2" name="Freeform 81"/>
            <p:cNvSpPr/>
            <p:nvPr/>
          </p:nvSpPr>
          <p:spPr bwMode="auto">
            <a:xfrm>
              <a:off x="2851" y="2866"/>
              <a:ext cx="1243" cy="804"/>
            </a:xfrm>
            <a:custGeom>
              <a:avLst/>
              <a:gdLst>
                <a:gd name="T0" fmla="*/ 21 w 525"/>
                <a:gd name="T1" fmla="*/ 411 h 342"/>
                <a:gd name="T2" fmla="*/ 243 w 525"/>
                <a:gd name="T3" fmla="*/ 649 h 342"/>
                <a:gd name="T4" fmla="*/ 936 w 525"/>
                <a:gd name="T5" fmla="*/ 28 h 342"/>
                <a:gd name="T6" fmla="*/ 1241 w 525"/>
                <a:gd name="T7" fmla="*/ 193 h 342"/>
                <a:gd name="T8" fmla="*/ 284 w 525"/>
                <a:gd name="T9" fmla="*/ 802 h 342"/>
                <a:gd name="T10" fmla="*/ 21 w 525"/>
                <a:gd name="T11" fmla="*/ 411 h 3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5" h="342">
                  <a:moveTo>
                    <a:pt x="9" y="174"/>
                  </a:moveTo>
                  <a:cubicBezTo>
                    <a:pt x="9" y="174"/>
                    <a:pt x="18" y="275"/>
                    <a:pt x="103" y="275"/>
                  </a:cubicBezTo>
                  <a:cubicBezTo>
                    <a:pt x="188" y="275"/>
                    <a:pt x="242" y="0"/>
                    <a:pt x="396" y="12"/>
                  </a:cubicBezTo>
                  <a:cubicBezTo>
                    <a:pt x="525" y="82"/>
                    <a:pt x="525" y="82"/>
                    <a:pt x="525" y="82"/>
                  </a:cubicBezTo>
                  <a:cubicBezTo>
                    <a:pt x="326" y="104"/>
                    <a:pt x="284" y="342"/>
                    <a:pt x="120" y="340"/>
                  </a:cubicBezTo>
                  <a:cubicBezTo>
                    <a:pt x="0" y="338"/>
                    <a:pt x="4" y="229"/>
                    <a:pt x="9" y="174"/>
                  </a:cubicBezTo>
                  <a:close/>
                </a:path>
              </a:pathLst>
            </a:custGeom>
            <a:gradFill rotWithShape="1">
              <a:gsLst>
                <a:gs pos="0">
                  <a:srgbClr val="7E0619"/>
                </a:gs>
                <a:gs pos="50000">
                  <a:srgbClr val="BE0926"/>
                </a:gs>
                <a:gs pos="100000">
                  <a:srgbClr val="7E0619"/>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Freeform 82"/>
            <p:cNvSpPr/>
            <p:nvPr/>
          </p:nvSpPr>
          <p:spPr bwMode="auto">
            <a:xfrm>
              <a:off x="3786" y="2895"/>
              <a:ext cx="653" cy="730"/>
            </a:xfrm>
            <a:custGeom>
              <a:avLst/>
              <a:gdLst>
                <a:gd name="T0" fmla="*/ 0 w 276"/>
                <a:gd name="T1" fmla="*/ 0 h 310"/>
                <a:gd name="T2" fmla="*/ 501 w 276"/>
                <a:gd name="T3" fmla="*/ 283 h 310"/>
                <a:gd name="T4" fmla="*/ 652 w 276"/>
                <a:gd name="T5" fmla="*/ 732 h 310"/>
                <a:gd name="T6" fmla="*/ 274 w 276"/>
                <a:gd name="T7" fmla="*/ 727 h 310"/>
                <a:gd name="T8" fmla="*/ 0 w 276"/>
                <a:gd name="T9" fmla="*/ 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310">
                  <a:moveTo>
                    <a:pt x="0" y="0"/>
                  </a:moveTo>
                  <a:cubicBezTo>
                    <a:pt x="0" y="0"/>
                    <a:pt x="194" y="102"/>
                    <a:pt x="212" y="120"/>
                  </a:cubicBezTo>
                  <a:cubicBezTo>
                    <a:pt x="230" y="138"/>
                    <a:pt x="276" y="200"/>
                    <a:pt x="276" y="310"/>
                  </a:cubicBezTo>
                  <a:cubicBezTo>
                    <a:pt x="116" y="308"/>
                    <a:pt x="116" y="308"/>
                    <a:pt x="116" y="308"/>
                  </a:cubicBezTo>
                  <a:cubicBezTo>
                    <a:pt x="116" y="308"/>
                    <a:pt x="100" y="62"/>
                    <a:pt x="0" y="0"/>
                  </a:cubicBezTo>
                  <a:close/>
                </a:path>
              </a:pathLst>
            </a:custGeom>
            <a:gradFill rotWithShape="1">
              <a:gsLst>
                <a:gs pos="0">
                  <a:srgbClr val="E2001A"/>
                </a:gs>
                <a:gs pos="100000">
                  <a:srgbClr val="AC0014"/>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Freeform 83"/>
            <p:cNvSpPr/>
            <p:nvPr/>
          </p:nvSpPr>
          <p:spPr bwMode="auto">
            <a:xfrm>
              <a:off x="2839" y="2087"/>
              <a:ext cx="632" cy="447"/>
            </a:xfrm>
            <a:custGeom>
              <a:avLst/>
              <a:gdLst>
                <a:gd name="T0" fmla="*/ 0 w 265"/>
                <a:gd name="T1" fmla="*/ 144 h 190"/>
                <a:gd name="T2" fmla="*/ 0 w 265"/>
                <a:gd name="T3" fmla="*/ 312 h 190"/>
                <a:gd name="T4" fmla="*/ 306 w 265"/>
                <a:gd name="T5" fmla="*/ 184 h 190"/>
                <a:gd name="T6" fmla="*/ 593 w 265"/>
                <a:gd name="T7" fmla="*/ 449 h 190"/>
                <a:gd name="T8" fmla="*/ 328 w 265"/>
                <a:gd name="T9" fmla="*/ 0 h 190"/>
                <a:gd name="T10" fmla="*/ 0 w 265"/>
                <a:gd name="T11" fmla="*/ 144 h 1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5" h="190">
                  <a:moveTo>
                    <a:pt x="0" y="61"/>
                  </a:moveTo>
                  <a:cubicBezTo>
                    <a:pt x="0" y="132"/>
                    <a:pt x="0" y="132"/>
                    <a:pt x="0" y="132"/>
                  </a:cubicBezTo>
                  <a:cubicBezTo>
                    <a:pt x="28" y="104"/>
                    <a:pt x="69" y="78"/>
                    <a:pt x="129" y="78"/>
                  </a:cubicBezTo>
                  <a:cubicBezTo>
                    <a:pt x="189" y="78"/>
                    <a:pt x="250" y="190"/>
                    <a:pt x="250" y="190"/>
                  </a:cubicBezTo>
                  <a:cubicBezTo>
                    <a:pt x="265" y="63"/>
                    <a:pt x="204" y="0"/>
                    <a:pt x="138" y="0"/>
                  </a:cubicBezTo>
                  <a:cubicBezTo>
                    <a:pt x="72" y="0"/>
                    <a:pt x="0" y="61"/>
                    <a:pt x="0" y="61"/>
                  </a:cubicBezTo>
                  <a:close/>
                </a:path>
              </a:pathLst>
            </a:custGeom>
            <a:gradFill rotWithShape="1">
              <a:gsLst>
                <a:gs pos="0">
                  <a:srgbClr val="7E0619"/>
                </a:gs>
                <a:gs pos="50000">
                  <a:srgbClr val="BE0926"/>
                </a:gs>
                <a:gs pos="100000">
                  <a:srgbClr val="7E0619"/>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5" name="Freeform 84"/>
            <p:cNvSpPr/>
            <p:nvPr/>
          </p:nvSpPr>
          <p:spPr bwMode="auto">
            <a:xfrm>
              <a:off x="2871" y="2480"/>
              <a:ext cx="566" cy="808"/>
            </a:xfrm>
            <a:custGeom>
              <a:avLst/>
              <a:gdLst>
                <a:gd name="T0" fmla="*/ 567 w 240"/>
                <a:gd name="T1" fmla="*/ 0 h 343"/>
                <a:gd name="T2" fmla="*/ 0 w 240"/>
                <a:gd name="T3" fmla="*/ 810 h 343"/>
                <a:gd name="T4" fmla="*/ 567 w 240"/>
                <a:gd name="T5" fmla="*/ 0 h 343"/>
                <a:gd name="T6" fmla="*/ 0 60000 65536"/>
                <a:gd name="T7" fmla="*/ 0 60000 65536"/>
                <a:gd name="T8" fmla="*/ 0 60000 65536"/>
              </a:gdLst>
              <a:ahLst/>
              <a:cxnLst>
                <a:cxn ang="T6">
                  <a:pos x="T0" y="T1"/>
                </a:cxn>
                <a:cxn ang="T7">
                  <a:pos x="T2" y="T3"/>
                </a:cxn>
                <a:cxn ang="T8">
                  <a:pos x="T4" y="T5"/>
                </a:cxn>
              </a:cxnLst>
              <a:rect l="0" t="0" r="r" b="b"/>
              <a:pathLst>
                <a:path w="240" h="343">
                  <a:moveTo>
                    <a:pt x="240" y="0"/>
                  </a:moveTo>
                  <a:cubicBezTo>
                    <a:pt x="138" y="166"/>
                    <a:pt x="0" y="207"/>
                    <a:pt x="0" y="343"/>
                  </a:cubicBezTo>
                  <a:cubicBezTo>
                    <a:pt x="94" y="203"/>
                    <a:pt x="240" y="158"/>
                    <a:pt x="240" y="0"/>
                  </a:cubicBezTo>
                  <a:close/>
                </a:path>
              </a:pathLst>
            </a:custGeom>
            <a:gradFill rotWithShape="1">
              <a:gsLst>
                <a:gs pos="0">
                  <a:srgbClr val="960011"/>
                </a:gs>
                <a:gs pos="50000">
                  <a:srgbClr val="E2001A"/>
                </a:gs>
                <a:gs pos="100000">
                  <a:srgbClr val="960011"/>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6" name="Freeform 85"/>
            <p:cNvSpPr/>
            <p:nvPr/>
          </p:nvSpPr>
          <p:spPr bwMode="auto">
            <a:xfrm>
              <a:off x="2161" y="2062"/>
              <a:ext cx="681" cy="451"/>
            </a:xfrm>
            <a:custGeom>
              <a:avLst/>
              <a:gdLst>
                <a:gd name="T0" fmla="*/ 678 w 288"/>
                <a:gd name="T1" fmla="*/ 335 h 192"/>
                <a:gd name="T2" fmla="*/ 377 w 288"/>
                <a:gd name="T3" fmla="*/ 189 h 192"/>
                <a:gd name="T4" fmla="*/ 71 w 288"/>
                <a:gd name="T5" fmla="*/ 453 h 192"/>
                <a:gd name="T6" fmla="*/ 377 w 288"/>
                <a:gd name="T7" fmla="*/ 12 h 192"/>
                <a:gd name="T8" fmla="*/ 678 w 288"/>
                <a:gd name="T9" fmla="*/ 168 h 192"/>
                <a:gd name="T10" fmla="*/ 678 w 288"/>
                <a:gd name="T11" fmla="*/ 335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92">
                  <a:moveTo>
                    <a:pt x="288" y="142"/>
                  </a:moveTo>
                  <a:cubicBezTo>
                    <a:pt x="288" y="142"/>
                    <a:pt x="233" y="80"/>
                    <a:pt x="160" y="80"/>
                  </a:cubicBezTo>
                  <a:cubicBezTo>
                    <a:pt x="87" y="80"/>
                    <a:pt x="30" y="173"/>
                    <a:pt x="30" y="192"/>
                  </a:cubicBezTo>
                  <a:cubicBezTo>
                    <a:pt x="30" y="192"/>
                    <a:pt x="0" y="25"/>
                    <a:pt x="160" y="5"/>
                  </a:cubicBezTo>
                  <a:cubicBezTo>
                    <a:pt x="244" y="0"/>
                    <a:pt x="288" y="71"/>
                    <a:pt x="288" y="71"/>
                  </a:cubicBezTo>
                  <a:lnTo>
                    <a:pt x="288" y="142"/>
                  </a:lnTo>
                  <a:close/>
                </a:path>
              </a:pathLst>
            </a:custGeom>
            <a:gradFill rotWithShape="1">
              <a:gsLst>
                <a:gs pos="0">
                  <a:srgbClr val="7E0619"/>
                </a:gs>
                <a:gs pos="50000">
                  <a:srgbClr val="BE0926"/>
                </a:gs>
                <a:gs pos="100000">
                  <a:srgbClr val="7E0619"/>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7" name="Freeform 86"/>
            <p:cNvSpPr/>
            <p:nvPr/>
          </p:nvSpPr>
          <p:spPr bwMode="auto">
            <a:xfrm>
              <a:off x="2211" y="2489"/>
              <a:ext cx="702" cy="952"/>
            </a:xfrm>
            <a:custGeom>
              <a:avLst/>
              <a:gdLst>
                <a:gd name="T0" fmla="*/ 19 w 297"/>
                <a:gd name="T1" fmla="*/ 0 h 404"/>
                <a:gd name="T2" fmla="*/ 586 w 297"/>
                <a:gd name="T3" fmla="*/ 954 h 404"/>
                <a:gd name="T4" fmla="*/ 659 w 297"/>
                <a:gd name="T5" fmla="*/ 803 h 404"/>
                <a:gd name="T6" fmla="*/ 19 w 297"/>
                <a:gd name="T7" fmla="*/ 0 h 4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404">
                  <a:moveTo>
                    <a:pt x="8" y="0"/>
                  </a:moveTo>
                  <a:cubicBezTo>
                    <a:pt x="0" y="224"/>
                    <a:pt x="297" y="238"/>
                    <a:pt x="248" y="404"/>
                  </a:cubicBezTo>
                  <a:cubicBezTo>
                    <a:pt x="248" y="404"/>
                    <a:pt x="279" y="353"/>
                    <a:pt x="279" y="340"/>
                  </a:cubicBezTo>
                  <a:cubicBezTo>
                    <a:pt x="279" y="169"/>
                    <a:pt x="59" y="146"/>
                    <a:pt x="8" y="0"/>
                  </a:cubicBezTo>
                  <a:close/>
                </a:path>
              </a:pathLst>
            </a:custGeom>
            <a:gradFill rotWithShape="1">
              <a:gsLst>
                <a:gs pos="0">
                  <a:srgbClr val="960011"/>
                </a:gs>
                <a:gs pos="50000">
                  <a:srgbClr val="E2001A"/>
                </a:gs>
                <a:gs pos="100000">
                  <a:srgbClr val="960011"/>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8" name="Freeform 87"/>
            <p:cNvSpPr/>
            <p:nvPr/>
          </p:nvSpPr>
          <p:spPr bwMode="auto">
            <a:xfrm>
              <a:off x="1735" y="2854"/>
              <a:ext cx="1137" cy="1017"/>
            </a:xfrm>
            <a:custGeom>
              <a:avLst/>
              <a:gdLst>
                <a:gd name="T0" fmla="*/ 1138 w 482"/>
                <a:gd name="T1" fmla="*/ 435 h 430"/>
                <a:gd name="T2" fmla="*/ 786 w 482"/>
                <a:gd name="T3" fmla="*/ 846 h 430"/>
                <a:gd name="T4" fmla="*/ 179 w 482"/>
                <a:gd name="T5" fmla="*/ 508 h 430"/>
                <a:gd name="T6" fmla="*/ 125 w 482"/>
                <a:gd name="T7" fmla="*/ 0 h 430"/>
                <a:gd name="T8" fmla="*/ 1138 w 482"/>
                <a:gd name="T9" fmla="*/ 435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 h="430">
                  <a:moveTo>
                    <a:pt x="482" y="184"/>
                  </a:moveTo>
                  <a:cubicBezTo>
                    <a:pt x="482" y="195"/>
                    <a:pt x="454" y="365"/>
                    <a:pt x="333" y="358"/>
                  </a:cubicBezTo>
                  <a:cubicBezTo>
                    <a:pt x="212" y="351"/>
                    <a:pt x="119" y="215"/>
                    <a:pt x="76" y="215"/>
                  </a:cubicBezTo>
                  <a:cubicBezTo>
                    <a:pt x="76" y="215"/>
                    <a:pt x="0" y="24"/>
                    <a:pt x="53" y="0"/>
                  </a:cubicBezTo>
                  <a:cubicBezTo>
                    <a:pt x="149" y="0"/>
                    <a:pt x="380" y="430"/>
                    <a:pt x="482" y="184"/>
                  </a:cubicBezTo>
                  <a:close/>
                </a:path>
              </a:pathLst>
            </a:custGeom>
            <a:gradFill rotWithShape="1">
              <a:gsLst>
                <a:gs pos="0">
                  <a:srgbClr val="7E0619"/>
                </a:gs>
                <a:gs pos="50000">
                  <a:srgbClr val="BE0926"/>
                </a:gs>
                <a:gs pos="100000">
                  <a:srgbClr val="7E0619"/>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9" name="Freeform 88"/>
            <p:cNvSpPr/>
            <p:nvPr/>
          </p:nvSpPr>
          <p:spPr bwMode="auto">
            <a:xfrm>
              <a:off x="11" y="3133"/>
              <a:ext cx="817" cy="431"/>
            </a:xfrm>
            <a:custGeom>
              <a:avLst/>
              <a:gdLst>
                <a:gd name="T0" fmla="*/ 817 w 346"/>
                <a:gd name="T1" fmla="*/ 54 h 183"/>
                <a:gd name="T2" fmla="*/ 359 w 346"/>
                <a:gd name="T3" fmla="*/ 433 h 183"/>
                <a:gd name="T4" fmla="*/ 0 w 346"/>
                <a:gd name="T5" fmla="*/ 308 h 183"/>
                <a:gd name="T6" fmla="*/ 574 w 346"/>
                <a:gd name="T7" fmla="*/ 0 h 183"/>
                <a:gd name="T8" fmla="*/ 817 w 346"/>
                <a:gd name="T9" fmla="*/ 54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183">
                  <a:moveTo>
                    <a:pt x="346" y="23"/>
                  </a:moveTo>
                  <a:cubicBezTo>
                    <a:pt x="346" y="23"/>
                    <a:pt x="221" y="104"/>
                    <a:pt x="152" y="183"/>
                  </a:cubicBezTo>
                  <a:cubicBezTo>
                    <a:pt x="0" y="130"/>
                    <a:pt x="0" y="130"/>
                    <a:pt x="0" y="130"/>
                  </a:cubicBezTo>
                  <a:cubicBezTo>
                    <a:pt x="0" y="130"/>
                    <a:pt x="143" y="0"/>
                    <a:pt x="243" y="0"/>
                  </a:cubicBezTo>
                  <a:cubicBezTo>
                    <a:pt x="343" y="0"/>
                    <a:pt x="346" y="23"/>
                    <a:pt x="346" y="23"/>
                  </a:cubicBezTo>
                  <a:close/>
                </a:path>
              </a:pathLst>
            </a:custGeom>
            <a:gradFill rotWithShape="1">
              <a:gsLst>
                <a:gs pos="0">
                  <a:srgbClr val="BE0926"/>
                </a:gs>
                <a:gs pos="100000">
                  <a:srgbClr val="7E0619"/>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0" name="Freeform 89"/>
            <p:cNvSpPr/>
            <p:nvPr/>
          </p:nvSpPr>
          <p:spPr bwMode="auto">
            <a:xfrm>
              <a:off x="586" y="3133"/>
              <a:ext cx="1088" cy="771"/>
            </a:xfrm>
            <a:custGeom>
              <a:avLst/>
              <a:gdLst>
                <a:gd name="T0" fmla="*/ 1018 w 461"/>
                <a:gd name="T1" fmla="*/ 582 h 327"/>
                <a:gd name="T2" fmla="*/ 0 w 461"/>
                <a:gd name="T3" fmla="*/ 0 h 327"/>
                <a:gd name="T4" fmla="*/ 1032 w 461"/>
                <a:gd name="T5" fmla="*/ 300 h 327"/>
                <a:gd name="T6" fmla="*/ 1018 w 461"/>
                <a:gd name="T7" fmla="*/ 582 h 3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1" h="327">
                  <a:moveTo>
                    <a:pt x="431" y="246"/>
                  </a:moveTo>
                  <a:cubicBezTo>
                    <a:pt x="316" y="327"/>
                    <a:pt x="170" y="0"/>
                    <a:pt x="0" y="0"/>
                  </a:cubicBezTo>
                  <a:cubicBezTo>
                    <a:pt x="344" y="0"/>
                    <a:pt x="309" y="83"/>
                    <a:pt x="437" y="127"/>
                  </a:cubicBezTo>
                  <a:cubicBezTo>
                    <a:pt x="437" y="127"/>
                    <a:pt x="461" y="145"/>
                    <a:pt x="431" y="246"/>
                  </a:cubicBezTo>
                  <a:close/>
                </a:path>
              </a:pathLst>
            </a:custGeom>
            <a:gradFill rotWithShape="1">
              <a:gsLst>
                <a:gs pos="0">
                  <a:srgbClr val="E2001A"/>
                </a:gs>
                <a:gs pos="100000">
                  <a:srgbClr val="960011"/>
                </a:gs>
              </a:gsLst>
              <a:lin ang="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1" name="Freeform 90"/>
            <p:cNvSpPr/>
            <p:nvPr/>
          </p:nvSpPr>
          <p:spPr bwMode="auto">
            <a:xfrm>
              <a:off x="1534" y="2854"/>
              <a:ext cx="456" cy="857"/>
            </a:xfrm>
            <a:custGeom>
              <a:avLst/>
              <a:gdLst>
                <a:gd name="T0" fmla="*/ 0 w 194"/>
                <a:gd name="T1" fmla="*/ 208 h 363"/>
                <a:gd name="T2" fmla="*/ 326 w 194"/>
                <a:gd name="T3" fmla="*/ 0 h 363"/>
                <a:gd name="T4" fmla="*/ 401 w 194"/>
                <a:gd name="T5" fmla="*/ 604 h 363"/>
                <a:gd name="T6" fmla="*/ 71 w 194"/>
                <a:gd name="T7" fmla="*/ 857 h 363"/>
                <a:gd name="T8" fmla="*/ 0 w 194"/>
                <a:gd name="T9" fmla="*/ 208 h 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363">
                  <a:moveTo>
                    <a:pt x="0" y="88"/>
                  </a:moveTo>
                  <a:cubicBezTo>
                    <a:pt x="138" y="0"/>
                    <a:pt x="138" y="0"/>
                    <a:pt x="138" y="0"/>
                  </a:cubicBezTo>
                  <a:cubicBezTo>
                    <a:pt x="138" y="47"/>
                    <a:pt x="194" y="165"/>
                    <a:pt x="170" y="256"/>
                  </a:cubicBezTo>
                  <a:cubicBezTo>
                    <a:pt x="30" y="363"/>
                    <a:pt x="30" y="363"/>
                    <a:pt x="30" y="363"/>
                  </a:cubicBezTo>
                  <a:cubicBezTo>
                    <a:pt x="50" y="249"/>
                    <a:pt x="0" y="182"/>
                    <a:pt x="0" y="88"/>
                  </a:cubicBezTo>
                  <a:close/>
                </a:path>
              </a:pathLst>
            </a:custGeom>
            <a:gradFill rotWithShape="1">
              <a:gsLst>
                <a:gs pos="0">
                  <a:srgbClr val="E2001A"/>
                </a:gs>
                <a:gs pos="100000">
                  <a:srgbClr val="C30016"/>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lnSpc>
          <a:spcPct val="90000"/>
        </a:lnSpc>
        <a:spcBef>
          <a:spcPct val="0"/>
        </a:spcBef>
        <a:spcAft>
          <a:spcPct val="0"/>
        </a:spcAft>
        <a:defRPr sz="26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600" b="1">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600" b="1">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600" b="1">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600" b="1">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600" b="1">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600" b="1">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600" b="1">
          <a:solidFill>
            <a:schemeClr val="tx1"/>
          </a:solidFill>
          <a:latin typeface="Arial" panose="020B0604020202020204" pitchFamily="34" charset="0"/>
          <a:cs typeface="Arial" panose="020B0604020202020204" pitchFamily="34" charset="0"/>
        </a:defRPr>
      </a:lvl9pPr>
    </p:titleStyle>
    <p:bodyStyle>
      <a:lvl1pPr marL="180975" indent="-180975" algn="l" rtl="0" eaLnBrk="0" fontAlgn="base" hangingPunct="0">
        <a:spcBef>
          <a:spcPct val="0"/>
        </a:spcBef>
        <a:spcAft>
          <a:spcPct val="40000"/>
        </a:spcAft>
        <a:buFont typeface="Wingdings" panose="05000000000000000000" pitchFamily="2" charset="2"/>
        <a:buChar char="§"/>
        <a:defRPr sz="2000" kern="1200">
          <a:solidFill>
            <a:schemeClr val="tx1"/>
          </a:solidFill>
          <a:latin typeface="+mn-lt"/>
          <a:ea typeface="+mn-ea"/>
          <a:cs typeface="+mn-cs"/>
        </a:defRPr>
      </a:lvl1pPr>
      <a:lvl2pPr marL="444500" indent="-262255" algn="l" rtl="0" eaLnBrk="0" fontAlgn="base" hangingPunct="0">
        <a:spcBef>
          <a:spcPct val="0"/>
        </a:spcBef>
        <a:spcAft>
          <a:spcPct val="40000"/>
        </a:spcAft>
        <a:buChar char="–"/>
        <a:defRPr sz="2800" kern="1200">
          <a:solidFill>
            <a:schemeClr val="tx1"/>
          </a:solidFill>
          <a:latin typeface="+mn-lt"/>
          <a:ea typeface="+mn-ea"/>
          <a:cs typeface="+mn-cs"/>
        </a:defRPr>
      </a:lvl2pPr>
      <a:lvl3pPr marL="720725" indent="-274955" algn="l" rtl="0" eaLnBrk="0" fontAlgn="base" hangingPunct="0">
        <a:spcBef>
          <a:spcPct val="0"/>
        </a:spcBef>
        <a:spcAft>
          <a:spcPct val="40000"/>
        </a:spcAft>
        <a:buChar char="•"/>
        <a:defRPr sz="2400" kern="1200">
          <a:solidFill>
            <a:schemeClr val="tx1"/>
          </a:solidFill>
          <a:latin typeface="+mn-lt"/>
          <a:ea typeface="+mn-ea"/>
          <a:cs typeface="+mn-cs"/>
        </a:defRPr>
      </a:lvl3pPr>
      <a:lvl4pPr marL="987425" indent="-265430" algn="l" rtl="0" eaLnBrk="0" fontAlgn="base" hangingPunct="0">
        <a:spcBef>
          <a:spcPct val="0"/>
        </a:spcBef>
        <a:spcAft>
          <a:spcPct val="40000"/>
        </a:spcAft>
        <a:buChar char="–"/>
        <a:defRPr sz="2000" kern="1200">
          <a:solidFill>
            <a:schemeClr val="tx1"/>
          </a:solidFill>
          <a:latin typeface="+mn-lt"/>
          <a:ea typeface="+mn-ea"/>
          <a:cs typeface="+mn-cs"/>
        </a:defRPr>
      </a:lvl4pPr>
      <a:lvl5pPr marL="1254125" indent="-265430" algn="l" rtl="0" eaLnBrk="0" fontAlgn="base" hangingPunct="0">
        <a:spcBef>
          <a:spcPct val="0"/>
        </a:spcBef>
        <a:spcAft>
          <a:spcPct val="40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hyperlink" Target="&#27491;&#30830;&#20351;&#29992;&#23433;&#20840;&#22871;.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hyperlink" Target="&#27491;&#30830;&#20351;&#29992;&#23433;&#20840;&#22871;.mp4"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a:xfrm>
            <a:off x="844550" y="3681413"/>
            <a:ext cx="7485063" cy="1081087"/>
          </a:xfrm>
        </p:spPr>
        <p:txBody>
          <a:bodyPr vert="horz" wrap="square" lIns="0" tIns="45720" rIns="0" bIns="45720" anchor="b" anchorCtr="0"/>
          <a:lstStyle/>
          <a:p>
            <a:pPr algn="ctr" eaLnBrk="1" hangingPunct="1">
              <a:buClrTx/>
              <a:buSzTx/>
              <a:buFontTx/>
            </a:pPr>
            <a:r>
              <a:rPr lang="zh-CN" altLang="en-US" sz="4400" kern="1200" dirty="0">
                <a:latin typeface="+mj-lt"/>
                <a:ea typeface="黑体" panose="02010609060101010101" pitchFamily="49" charset="-122"/>
                <a:cs typeface="+mj-cs"/>
              </a:rPr>
              <a:t>艾滋病防治宣传</a:t>
            </a:r>
            <a:endParaRPr lang="en-US" altLang="zh-CN" sz="4400" kern="1200" dirty="0">
              <a:latin typeface="+mj-lt"/>
              <a:ea typeface="黑体" panose="02010609060101010101" pitchFamily="49" charset="-122"/>
              <a:cs typeface="+mj-cs"/>
            </a:endParaRPr>
          </a:p>
        </p:txBody>
      </p:sp>
      <p:grpSp>
        <p:nvGrpSpPr>
          <p:cNvPr id="7171" name="Group 17"/>
          <p:cNvGrpSpPr/>
          <p:nvPr/>
        </p:nvGrpSpPr>
        <p:grpSpPr>
          <a:xfrm>
            <a:off x="233363" y="1190625"/>
            <a:ext cx="8682037" cy="2790825"/>
            <a:chOff x="11" y="2062"/>
            <a:chExt cx="5733" cy="1842"/>
          </a:xfrm>
        </p:grpSpPr>
        <p:sp>
          <p:nvSpPr>
            <p:cNvPr id="7173" name="Freeform 18"/>
            <p:cNvSpPr/>
            <p:nvPr/>
          </p:nvSpPr>
          <p:spPr>
            <a:xfrm>
              <a:off x="4062" y="3054"/>
              <a:ext cx="543" cy="571"/>
            </a:xfrm>
            <a:custGeom>
              <a:avLst/>
              <a:gdLst>
                <a:gd name="txL" fmla="*/ 0 w 230"/>
                <a:gd name="txT" fmla="*/ 0 h 242"/>
                <a:gd name="txR" fmla="*/ 230 w 230"/>
                <a:gd name="txB" fmla="*/ 242 h 242"/>
              </a:gdLst>
              <a:ahLst/>
              <a:cxnLst>
                <a:cxn ang="0">
                  <a:pos x="39830" y="0"/>
                </a:cxn>
                <a:cxn ang="0">
                  <a:pos x="27712" y="41749"/>
                </a:cxn>
                <a:cxn ang="0">
                  <a:pos x="0" y="41376"/>
                </a:cxn>
                <a:cxn ang="0">
                  <a:pos x="16649" y="8985"/>
                </a:cxn>
                <a:cxn ang="0">
                  <a:pos x="39830" y="0"/>
                </a:cxn>
              </a:cxnLst>
              <a:rect l="txL" t="txT" r="txR" b="txB"/>
              <a:pathLst>
                <a:path w="230" h="242">
                  <a:moveTo>
                    <a:pt x="230" y="0"/>
                  </a:moveTo>
                  <a:cubicBezTo>
                    <a:pt x="160" y="242"/>
                    <a:pt x="160" y="242"/>
                    <a:pt x="160" y="242"/>
                  </a:cubicBezTo>
                  <a:cubicBezTo>
                    <a:pt x="0" y="240"/>
                    <a:pt x="0" y="240"/>
                    <a:pt x="0" y="240"/>
                  </a:cubicBezTo>
                  <a:cubicBezTo>
                    <a:pt x="96" y="52"/>
                    <a:pt x="96" y="52"/>
                    <a:pt x="96" y="52"/>
                  </a:cubicBezTo>
                  <a:cubicBezTo>
                    <a:pt x="96" y="52"/>
                    <a:pt x="178" y="0"/>
                    <a:pt x="230" y="0"/>
                  </a:cubicBezTo>
                  <a:close/>
                </a:path>
              </a:pathLst>
            </a:custGeom>
            <a:gradFill rotWithShape="1">
              <a:gsLst>
                <a:gs pos="0">
                  <a:srgbClr val="91071D"/>
                </a:gs>
                <a:gs pos="100000">
                  <a:srgbClr val="BE0926"/>
                </a:gs>
              </a:gsLst>
              <a:lin ang="540000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74" name="Freeform 19"/>
            <p:cNvSpPr/>
            <p:nvPr/>
          </p:nvSpPr>
          <p:spPr>
            <a:xfrm>
              <a:off x="4289" y="2912"/>
              <a:ext cx="1455" cy="524"/>
            </a:xfrm>
            <a:custGeom>
              <a:avLst/>
              <a:gdLst>
                <a:gd name="txL" fmla="*/ 0 w 616"/>
                <a:gd name="txT" fmla="*/ 0 h 222"/>
                <a:gd name="txR" fmla="*/ 616 w 616"/>
                <a:gd name="txB" fmla="*/ 222 h 222"/>
              </a:gdLst>
              <a:ahLst/>
              <a:cxnLst>
                <a:cxn ang="0">
                  <a:pos x="106980" y="20080"/>
                </a:cxn>
                <a:cxn ang="0">
                  <a:pos x="39930" y="0"/>
                </a:cxn>
                <a:cxn ang="0">
                  <a:pos x="0" y="19343"/>
                </a:cxn>
                <a:cxn ang="0">
                  <a:pos x="27421" y="15517"/>
                </a:cxn>
                <a:cxn ang="0">
                  <a:pos x="88212" y="38398"/>
                </a:cxn>
                <a:cxn ang="0">
                  <a:pos x="106980" y="20080"/>
                </a:cxn>
              </a:cxnLst>
              <a:rect l="txL" t="txT" r="txR" b="txB"/>
              <a:pathLst>
                <a:path w="616" h="222">
                  <a:moveTo>
                    <a:pt x="616" y="116"/>
                  </a:moveTo>
                  <a:cubicBezTo>
                    <a:pt x="484" y="106"/>
                    <a:pt x="286" y="0"/>
                    <a:pt x="230" y="0"/>
                  </a:cubicBezTo>
                  <a:cubicBezTo>
                    <a:pt x="174" y="0"/>
                    <a:pt x="0" y="112"/>
                    <a:pt x="0" y="112"/>
                  </a:cubicBezTo>
                  <a:cubicBezTo>
                    <a:pt x="0" y="112"/>
                    <a:pt x="76" y="62"/>
                    <a:pt x="158" y="90"/>
                  </a:cubicBezTo>
                  <a:cubicBezTo>
                    <a:pt x="240" y="118"/>
                    <a:pt x="276" y="180"/>
                    <a:pt x="508" y="222"/>
                  </a:cubicBezTo>
                  <a:lnTo>
                    <a:pt x="616" y="116"/>
                  </a:lnTo>
                  <a:close/>
                </a:path>
              </a:pathLst>
            </a:custGeom>
            <a:gradFill rotWithShape="1">
              <a:gsLst>
                <a:gs pos="0">
                  <a:srgbClr val="E2001A"/>
                </a:gs>
                <a:gs pos="100000">
                  <a:srgbClr val="AC0014"/>
                </a:gs>
              </a:gsLst>
              <a:lin ang="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75" name="Freeform 20"/>
            <p:cNvSpPr/>
            <p:nvPr/>
          </p:nvSpPr>
          <p:spPr>
            <a:xfrm>
              <a:off x="2852" y="2865"/>
              <a:ext cx="1241" cy="807"/>
            </a:xfrm>
            <a:custGeom>
              <a:avLst/>
              <a:gdLst>
                <a:gd name="txL" fmla="*/ 0 w 525"/>
                <a:gd name="txT" fmla="*/ 0 h 342"/>
                <a:gd name="txR" fmla="*/ 525 w 525"/>
                <a:gd name="txB" fmla="*/ 342 h 342"/>
              </a:gdLst>
              <a:ahLst/>
              <a:cxnLst>
                <a:cxn ang="0">
                  <a:pos x="1560" y="30071"/>
                </a:cxn>
                <a:cxn ang="0">
                  <a:pos x="17925" y="47467"/>
                </a:cxn>
                <a:cxn ang="0">
                  <a:pos x="69092" y="2048"/>
                </a:cxn>
                <a:cxn ang="0">
                  <a:pos x="91569" y="14108"/>
                </a:cxn>
                <a:cxn ang="0">
                  <a:pos x="20948" y="58647"/>
                </a:cxn>
                <a:cxn ang="0">
                  <a:pos x="1560" y="30071"/>
                </a:cxn>
              </a:cxnLst>
              <a:rect l="txL" t="txT" r="txR" b="txB"/>
              <a:pathLst>
                <a:path w="525" h="342">
                  <a:moveTo>
                    <a:pt x="9" y="174"/>
                  </a:moveTo>
                  <a:cubicBezTo>
                    <a:pt x="9" y="174"/>
                    <a:pt x="18" y="275"/>
                    <a:pt x="103" y="275"/>
                  </a:cubicBezTo>
                  <a:cubicBezTo>
                    <a:pt x="188" y="275"/>
                    <a:pt x="242" y="0"/>
                    <a:pt x="396" y="12"/>
                  </a:cubicBezTo>
                  <a:cubicBezTo>
                    <a:pt x="525" y="82"/>
                    <a:pt x="525" y="82"/>
                    <a:pt x="525" y="82"/>
                  </a:cubicBezTo>
                  <a:cubicBezTo>
                    <a:pt x="326" y="104"/>
                    <a:pt x="284" y="342"/>
                    <a:pt x="120" y="340"/>
                  </a:cubicBezTo>
                  <a:cubicBezTo>
                    <a:pt x="0" y="338"/>
                    <a:pt x="4" y="229"/>
                    <a:pt x="9" y="174"/>
                  </a:cubicBezTo>
                  <a:close/>
                </a:path>
              </a:pathLst>
            </a:custGeom>
            <a:gradFill rotWithShape="1">
              <a:gsLst>
                <a:gs pos="0">
                  <a:srgbClr val="7E0619"/>
                </a:gs>
                <a:gs pos="50000">
                  <a:srgbClr val="BE0926"/>
                </a:gs>
                <a:gs pos="100000">
                  <a:srgbClr val="7E0619"/>
                </a:gs>
              </a:gsLst>
              <a:lin ang="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76" name="Freeform 21"/>
            <p:cNvSpPr/>
            <p:nvPr/>
          </p:nvSpPr>
          <p:spPr>
            <a:xfrm>
              <a:off x="3788" y="2893"/>
              <a:ext cx="652" cy="732"/>
            </a:xfrm>
            <a:custGeom>
              <a:avLst/>
              <a:gdLst>
                <a:gd name="txL" fmla="*/ 0 w 276"/>
                <a:gd name="txT" fmla="*/ 0 h 310"/>
                <a:gd name="txR" fmla="*/ 276 w 276"/>
                <a:gd name="txB" fmla="*/ 310 h 310"/>
              </a:gdLst>
              <a:ahLst/>
              <a:cxnLst>
                <a:cxn ang="0">
                  <a:pos x="0" y="0"/>
                </a:cxn>
                <a:cxn ang="0">
                  <a:pos x="36871" y="20763"/>
                </a:cxn>
                <a:cxn ang="0">
                  <a:pos x="47960" y="53717"/>
                </a:cxn>
                <a:cxn ang="0">
                  <a:pos x="20146" y="53377"/>
                </a:cxn>
                <a:cxn ang="0">
                  <a:pos x="0" y="0"/>
                </a:cxn>
              </a:cxnLst>
              <a:rect l="txL" t="txT" r="txR" b="txB"/>
              <a:pathLst>
                <a:path w="276" h="310">
                  <a:moveTo>
                    <a:pt x="0" y="0"/>
                  </a:moveTo>
                  <a:cubicBezTo>
                    <a:pt x="0" y="0"/>
                    <a:pt x="194" y="102"/>
                    <a:pt x="212" y="120"/>
                  </a:cubicBezTo>
                  <a:cubicBezTo>
                    <a:pt x="230" y="138"/>
                    <a:pt x="276" y="200"/>
                    <a:pt x="276" y="310"/>
                  </a:cubicBezTo>
                  <a:cubicBezTo>
                    <a:pt x="116" y="308"/>
                    <a:pt x="116" y="308"/>
                    <a:pt x="116" y="308"/>
                  </a:cubicBezTo>
                  <a:cubicBezTo>
                    <a:pt x="116" y="308"/>
                    <a:pt x="100" y="62"/>
                    <a:pt x="0" y="0"/>
                  </a:cubicBezTo>
                  <a:close/>
                </a:path>
              </a:pathLst>
            </a:custGeom>
            <a:gradFill rotWithShape="1">
              <a:gsLst>
                <a:gs pos="0">
                  <a:srgbClr val="E2001A"/>
                </a:gs>
                <a:gs pos="100000">
                  <a:srgbClr val="AC0014"/>
                </a:gs>
              </a:gsLst>
              <a:lin ang="540000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77" name="Freeform 22"/>
            <p:cNvSpPr/>
            <p:nvPr/>
          </p:nvSpPr>
          <p:spPr>
            <a:xfrm>
              <a:off x="2840" y="2085"/>
              <a:ext cx="629" cy="449"/>
            </a:xfrm>
            <a:custGeom>
              <a:avLst/>
              <a:gdLst>
                <a:gd name="txL" fmla="*/ 0 w 265"/>
                <a:gd name="txT" fmla="*/ 0 h 190"/>
                <a:gd name="txR" fmla="*/ 265 w 265"/>
                <a:gd name="txB" fmla="*/ 190 h 190"/>
              </a:gdLst>
              <a:ahLst/>
              <a:cxnLst>
                <a:cxn ang="0">
                  <a:pos x="0" y="10599"/>
                </a:cxn>
                <a:cxn ang="0">
                  <a:pos x="0" y="22991"/>
                </a:cxn>
                <a:cxn ang="0">
                  <a:pos x="23043" y="13565"/>
                </a:cxn>
                <a:cxn ang="0">
                  <a:pos x="44695" y="33082"/>
                </a:cxn>
                <a:cxn ang="0">
                  <a:pos x="24728" y="0"/>
                </a:cxn>
                <a:cxn ang="0">
                  <a:pos x="0" y="10599"/>
                </a:cxn>
              </a:cxnLst>
              <a:rect l="txL" t="txT" r="txR" b="txB"/>
              <a:pathLst>
                <a:path w="265" h="190">
                  <a:moveTo>
                    <a:pt x="0" y="61"/>
                  </a:moveTo>
                  <a:cubicBezTo>
                    <a:pt x="0" y="132"/>
                    <a:pt x="0" y="132"/>
                    <a:pt x="0" y="132"/>
                  </a:cubicBezTo>
                  <a:cubicBezTo>
                    <a:pt x="28" y="104"/>
                    <a:pt x="69" y="78"/>
                    <a:pt x="129" y="78"/>
                  </a:cubicBezTo>
                  <a:cubicBezTo>
                    <a:pt x="189" y="78"/>
                    <a:pt x="250" y="190"/>
                    <a:pt x="250" y="190"/>
                  </a:cubicBezTo>
                  <a:cubicBezTo>
                    <a:pt x="265" y="63"/>
                    <a:pt x="204" y="0"/>
                    <a:pt x="138" y="0"/>
                  </a:cubicBezTo>
                  <a:cubicBezTo>
                    <a:pt x="72" y="0"/>
                    <a:pt x="0" y="61"/>
                    <a:pt x="0" y="61"/>
                  </a:cubicBezTo>
                  <a:close/>
                </a:path>
              </a:pathLst>
            </a:custGeom>
            <a:gradFill rotWithShape="1">
              <a:gsLst>
                <a:gs pos="0">
                  <a:srgbClr val="7E0619"/>
                </a:gs>
                <a:gs pos="50000">
                  <a:srgbClr val="BE0926"/>
                </a:gs>
                <a:gs pos="100000">
                  <a:srgbClr val="7E0619"/>
                </a:gs>
              </a:gsLst>
              <a:lin ang="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78" name="Freeform 23"/>
            <p:cNvSpPr/>
            <p:nvPr/>
          </p:nvSpPr>
          <p:spPr>
            <a:xfrm>
              <a:off x="2871" y="2480"/>
              <a:ext cx="567" cy="810"/>
            </a:xfrm>
            <a:custGeom>
              <a:avLst/>
              <a:gdLst>
                <a:gd name="txL" fmla="*/ 0 w 240"/>
                <a:gd name="txT" fmla="*/ 0 h 343"/>
                <a:gd name="txR" fmla="*/ 240 w 240"/>
                <a:gd name="txB" fmla="*/ 343 h 343"/>
              </a:gdLst>
              <a:ahLst/>
              <a:cxnLst>
                <a:cxn ang="0">
                  <a:pos x="41750" y="0"/>
                </a:cxn>
                <a:cxn ang="0">
                  <a:pos x="0" y="59498"/>
                </a:cxn>
                <a:cxn ang="0">
                  <a:pos x="41750" y="0"/>
                </a:cxn>
              </a:cxnLst>
              <a:rect l="txL" t="txT" r="txR" b="txB"/>
              <a:pathLst>
                <a:path w="240" h="343">
                  <a:moveTo>
                    <a:pt x="240" y="0"/>
                  </a:moveTo>
                  <a:cubicBezTo>
                    <a:pt x="138" y="166"/>
                    <a:pt x="0" y="207"/>
                    <a:pt x="0" y="343"/>
                  </a:cubicBezTo>
                  <a:cubicBezTo>
                    <a:pt x="94" y="203"/>
                    <a:pt x="240" y="158"/>
                    <a:pt x="240" y="0"/>
                  </a:cubicBezTo>
                  <a:close/>
                </a:path>
              </a:pathLst>
            </a:custGeom>
            <a:gradFill rotWithShape="1">
              <a:gsLst>
                <a:gs pos="0">
                  <a:srgbClr val="960011"/>
                </a:gs>
                <a:gs pos="50000">
                  <a:srgbClr val="E2001A"/>
                </a:gs>
                <a:gs pos="100000">
                  <a:srgbClr val="960011"/>
                </a:gs>
              </a:gsLst>
              <a:lin ang="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79" name="Freeform 24"/>
            <p:cNvSpPr/>
            <p:nvPr/>
          </p:nvSpPr>
          <p:spPr>
            <a:xfrm>
              <a:off x="2163" y="2062"/>
              <a:ext cx="678" cy="453"/>
            </a:xfrm>
            <a:custGeom>
              <a:avLst/>
              <a:gdLst>
                <a:gd name="txL" fmla="*/ 0 w 288"/>
                <a:gd name="txT" fmla="*/ 0 h 192"/>
                <a:gd name="txR" fmla="*/ 288 w 288"/>
                <a:gd name="txB" fmla="*/ 192 h 192"/>
              </a:gdLst>
              <a:ahLst/>
              <a:cxnLst>
                <a:cxn ang="0">
                  <a:pos x="49021" y="24483"/>
                </a:cxn>
                <a:cxn ang="0">
                  <a:pos x="27266" y="13817"/>
                </a:cxn>
                <a:cxn ang="0">
                  <a:pos x="5127" y="33121"/>
                </a:cxn>
                <a:cxn ang="0">
                  <a:pos x="27266" y="868"/>
                </a:cxn>
                <a:cxn ang="0">
                  <a:pos x="49021" y="12269"/>
                </a:cxn>
                <a:cxn ang="0">
                  <a:pos x="49021" y="24483"/>
                </a:cxn>
              </a:cxnLst>
              <a:rect l="txL" t="txT" r="txR" b="txB"/>
              <a:pathLst>
                <a:path w="288" h="192">
                  <a:moveTo>
                    <a:pt x="288" y="142"/>
                  </a:moveTo>
                  <a:cubicBezTo>
                    <a:pt x="288" y="142"/>
                    <a:pt x="233" y="80"/>
                    <a:pt x="160" y="80"/>
                  </a:cubicBezTo>
                  <a:cubicBezTo>
                    <a:pt x="87" y="80"/>
                    <a:pt x="30" y="173"/>
                    <a:pt x="30" y="192"/>
                  </a:cubicBezTo>
                  <a:cubicBezTo>
                    <a:pt x="30" y="192"/>
                    <a:pt x="0" y="25"/>
                    <a:pt x="160" y="5"/>
                  </a:cubicBezTo>
                  <a:cubicBezTo>
                    <a:pt x="244" y="0"/>
                    <a:pt x="288" y="71"/>
                    <a:pt x="288" y="71"/>
                  </a:cubicBezTo>
                  <a:lnTo>
                    <a:pt x="288" y="142"/>
                  </a:lnTo>
                  <a:close/>
                </a:path>
              </a:pathLst>
            </a:custGeom>
            <a:gradFill rotWithShape="1">
              <a:gsLst>
                <a:gs pos="0">
                  <a:srgbClr val="7E0619"/>
                </a:gs>
                <a:gs pos="50000">
                  <a:srgbClr val="BE0926"/>
                </a:gs>
                <a:gs pos="100000">
                  <a:srgbClr val="7E0619"/>
                </a:gs>
              </a:gsLst>
              <a:lin ang="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80" name="Freeform 25"/>
            <p:cNvSpPr/>
            <p:nvPr/>
          </p:nvSpPr>
          <p:spPr>
            <a:xfrm>
              <a:off x="2212" y="2487"/>
              <a:ext cx="702" cy="954"/>
            </a:xfrm>
            <a:custGeom>
              <a:avLst/>
              <a:gdLst>
                <a:gd name="txL" fmla="*/ 0 w 297"/>
                <a:gd name="txT" fmla="*/ 0 h 404"/>
                <a:gd name="txR" fmla="*/ 297 w 297"/>
                <a:gd name="txB" fmla="*/ 404 h 404"/>
              </a:gdLst>
              <a:ahLst/>
              <a:cxnLst>
                <a:cxn ang="0">
                  <a:pos x="1402" y="0"/>
                </a:cxn>
                <a:cxn ang="0">
                  <a:pos x="43236" y="70053"/>
                </a:cxn>
                <a:cxn ang="0">
                  <a:pos x="48632" y="58952"/>
                </a:cxn>
                <a:cxn ang="0">
                  <a:pos x="1402" y="0"/>
                </a:cxn>
              </a:cxnLst>
              <a:rect l="txL" t="txT" r="txR" b="txB"/>
              <a:pathLst>
                <a:path w="297" h="404">
                  <a:moveTo>
                    <a:pt x="8" y="0"/>
                  </a:moveTo>
                  <a:cubicBezTo>
                    <a:pt x="0" y="224"/>
                    <a:pt x="297" y="238"/>
                    <a:pt x="248" y="404"/>
                  </a:cubicBezTo>
                  <a:cubicBezTo>
                    <a:pt x="248" y="404"/>
                    <a:pt x="279" y="353"/>
                    <a:pt x="279" y="340"/>
                  </a:cubicBezTo>
                  <a:cubicBezTo>
                    <a:pt x="279" y="169"/>
                    <a:pt x="59" y="146"/>
                    <a:pt x="8" y="0"/>
                  </a:cubicBezTo>
                  <a:close/>
                </a:path>
              </a:pathLst>
            </a:custGeom>
            <a:gradFill rotWithShape="1">
              <a:gsLst>
                <a:gs pos="0">
                  <a:srgbClr val="960011"/>
                </a:gs>
                <a:gs pos="50000">
                  <a:srgbClr val="E2001A"/>
                </a:gs>
                <a:gs pos="100000">
                  <a:srgbClr val="960011"/>
                </a:gs>
              </a:gsLst>
              <a:lin ang="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81" name="Freeform 26"/>
            <p:cNvSpPr/>
            <p:nvPr/>
          </p:nvSpPr>
          <p:spPr>
            <a:xfrm>
              <a:off x="1733" y="2855"/>
              <a:ext cx="1138" cy="1016"/>
            </a:xfrm>
            <a:custGeom>
              <a:avLst/>
              <a:gdLst>
                <a:gd name="txL" fmla="*/ 0 w 482"/>
                <a:gd name="txT" fmla="*/ 0 h 430"/>
                <a:gd name="txR" fmla="*/ 482 w 482"/>
                <a:gd name="txB" fmla="*/ 430 h 430"/>
              </a:gdLst>
              <a:ahLst/>
              <a:cxnLst>
                <a:cxn ang="0">
                  <a:pos x="83492" y="32039"/>
                </a:cxn>
                <a:cxn ang="0">
                  <a:pos x="57672" y="62297"/>
                </a:cxn>
                <a:cxn ang="0">
                  <a:pos x="13151" y="37398"/>
                </a:cxn>
                <a:cxn ang="0">
                  <a:pos x="9158" y="0"/>
                </a:cxn>
                <a:cxn ang="0">
                  <a:pos x="83492" y="32039"/>
                </a:cxn>
              </a:cxnLst>
              <a:rect l="txL" t="txT" r="txR" b="txB"/>
              <a:pathLst>
                <a:path w="482" h="430">
                  <a:moveTo>
                    <a:pt x="482" y="184"/>
                  </a:moveTo>
                  <a:cubicBezTo>
                    <a:pt x="482" y="195"/>
                    <a:pt x="454" y="365"/>
                    <a:pt x="333" y="358"/>
                  </a:cubicBezTo>
                  <a:cubicBezTo>
                    <a:pt x="212" y="351"/>
                    <a:pt x="119" y="215"/>
                    <a:pt x="76" y="215"/>
                  </a:cubicBezTo>
                  <a:cubicBezTo>
                    <a:pt x="76" y="215"/>
                    <a:pt x="0" y="24"/>
                    <a:pt x="53" y="0"/>
                  </a:cubicBezTo>
                  <a:cubicBezTo>
                    <a:pt x="149" y="0"/>
                    <a:pt x="380" y="430"/>
                    <a:pt x="482" y="184"/>
                  </a:cubicBezTo>
                  <a:close/>
                </a:path>
              </a:pathLst>
            </a:custGeom>
            <a:gradFill rotWithShape="1">
              <a:gsLst>
                <a:gs pos="0">
                  <a:srgbClr val="7E0619"/>
                </a:gs>
                <a:gs pos="50000">
                  <a:srgbClr val="BE0926"/>
                </a:gs>
                <a:gs pos="100000">
                  <a:srgbClr val="7E0619"/>
                </a:gs>
              </a:gsLst>
              <a:lin ang="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82" name="Freeform 27"/>
            <p:cNvSpPr/>
            <p:nvPr/>
          </p:nvSpPr>
          <p:spPr>
            <a:xfrm>
              <a:off x="11" y="3131"/>
              <a:ext cx="817" cy="433"/>
            </a:xfrm>
            <a:custGeom>
              <a:avLst/>
              <a:gdLst>
                <a:gd name="txL" fmla="*/ 0 w 346"/>
                <a:gd name="txT" fmla="*/ 0 h 183"/>
                <a:gd name="txR" fmla="*/ 346 w 346"/>
                <a:gd name="txB" fmla="*/ 183 h 183"/>
              </a:gdLst>
              <a:ahLst/>
              <a:cxnLst>
                <a:cxn ang="0">
                  <a:pos x="59972" y="4015"/>
                </a:cxn>
                <a:cxn ang="0">
                  <a:pos x="26357" y="32125"/>
                </a:cxn>
                <a:cxn ang="0">
                  <a:pos x="0" y="22854"/>
                </a:cxn>
                <a:cxn ang="0">
                  <a:pos x="42130" y="0"/>
                </a:cxn>
                <a:cxn ang="0">
                  <a:pos x="59972" y="4015"/>
                </a:cxn>
              </a:cxnLst>
              <a:rect l="txL" t="txT" r="txR" b="txB"/>
              <a:pathLst>
                <a:path w="346" h="183">
                  <a:moveTo>
                    <a:pt x="346" y="23"/>
                  </a:moveTo>
                  <a:cubicBezTo>
                    <a:pt x="346" y="23"/>
                    <a:pt x="221" y="104"/>
                    <a:pt x="152" y="183"/>
                  </a:cubicBezTo>
                  <a:cubicBezTo>
                    <a:pt x="0" y="130"/>
                    <a:pt x="0" y="130"/>
                    <a:pt x="0" y="130"/>
                  </a:cubicBezTo>
                  <a:cubicBezTo>
                    <a:pt x="0" y="130"/>
                    <a:pt x="143" y="0"/>
                    <a:pt x="243" y="0"/>
                  </a:cubicBezTo>
                  <a:cubicBezTo>
                    <a:pt x="343" y="0"/>
                    <a:pt x="346" y="23"/>
                    <a:pt x="346" y="23"/>
                  </a:cubicBezTo>
                  <a:close/>
                </a:path>
              </a:pathLst>
            </a:custGeom>
            <a:gradFill rotWithShape="1">
              <a:gsLst>
                <a:gs pos="0">
                  <a:srgbClr val="BE0926"/>
                </a:gs>
                <a:gs pos="100000">
                  <a:srgbClr val="7E0619"/>
                </a:gs>
              </a:gsLst>
              <a:lin ang="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83" name="Freeform 28"/>
            <p:cNvSpPr/>
            <p:nvPr/>
          </p:nvSpPr>
          <p:spPr>
            <a:xfrm>
              <a:off x="585" y="3131"/>
              <a:ext cx="1089" cy="773"/>
            </a:xfrm>
            <a:custGeom>
              <a:avLst/>
              <a:gdLst>
                <a:gd name="txL" fmla="*/ 0 w 461"/>
                <a:gd name="txT" fmla="*/ 0 h 327"/>
                <a:gd name="txR" fmla="*/ 461 w 461"/>
                <a:gd name="txB" fmla="*/ 327 h 327"/>
              </a:gdLst>
              <a:ahLst/>
              <a:cxnLst>
                <a:cxn ang="0">
                  <a:pos x="74886" y="42971"/>
                </a:cxn>
                <a:cxn ang="0">
                  <a:pos x="0" y="0"/>
                </a:cxn>
                <a:cxn ang="0">
                  <a:pos x="75913" y="22140"/>
                </a:cxn>
                <a:cxn ang="0">
                  <a:pos x="74886" y="42971"/>
                </a:cxn>
              </a:cxnLst>
              <a:rect l="txL" t="txT" r="txR" b="txB"/>
              <a:pathLst>
                <a:path w="461" h="327">
                  <a:moveTo>
                    <a:pt x="431" y="246"/>
                  </a:moveTo>
                  <a:cubicBezTo>
                    <a:pt x="316" y="327"/>
                    <a:pt x="170" y="0"/>
                    <a:pt x="0" y="0"/>
                  </a:cubicBezTo>
                  <a:cubicBezTo>
                    <a:pt x="344" y="0"/>
                    <a:pt x="309" y="83"/>
                    <a:pt x="437" y="127"/>
                  </a:cubicBezTo>
                  <a:cubicBezTo>
                    <a:pt x="437" y="127"/>
                    <a:pt x="461" y="145"/>
                    <a:pt x="431" y="246"/>
                  </a:cubicBezTo>
                  <a:close/>
                </a:path>
              </a:pathLst>
            </a:custGeom>
            <a:gradFill rotWithShape="1">
              <a:gsLst>
                <a:gs pos="0">
                  <a:srgbClr val="E2001A"/>
                </a:gs>
                <a:gs pos="100000">
                  <a:srgbClr val="960011"/>
                </a:gs>
              </a:gsLst>
              <a:lin ang="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sp>
          <p:nvSpPr>
            <p:cNvPr id="7184" name="Freeform 29"/>
            <p:cNvSpPr/>
            <p:nvPr/>
          </p:nvSpPr>
          <p:spPr>
            <a:xfrm>
              <a:off x="1532" y="2855"/>
              <a:ext cx="458" cy="857"/>
            </a:xfrm>
            <a:custGeom>
              <a:avLst/>
              <a:gdLst>
                <a:gd name="txL" fmla="*/ 0 w 194"/>
                <a:gd name="txT" fmla="*/ 0 h 363"/>
                <a:gd name="txR" fmla="*/ 194 w 194"/>
                <a:gd name="txB" fmla="*/ 363 h 363"/>
              </a:gdLst>
              <a:ahLst/>
              <a:cxnLst>
                <a:cxn ang="0">
                  <a:pos x="0" y="15249"/>
                </a:cxn>
                <a:cxn ang="0">
                  <a:pos x="23922" y="0"/>
                </a:cxn>
                <a:cxn ang="0">
                  <a:pos x="29423" y="44307"/>
                </a:cxn>
                <a:cxn ang="0">
                  <a:pos x="5222" y="62849"/>
                </a:cxn>
                <a:cxn ang="0">
                  <a:pos x="0" y="15249"/>
                </a:cxn>
              </a:cxnLst>
              <a:rect l="txL" t="txT" r="txR" b="txB"/>
              <a:pathLst>
                <a:path w="194" h="363">
                  <a:moveTo>
                    <a:pt x="0" y="88"/>
                  </a:moveTo>
                  <a:cubicBezTo>
                    <a:pt x="138" y="0"/>
                    <a:pt x="138" y="0"/>
                    <a:pt x="138" y="0"/>
                  </a:cubicBezTo>
                  <a:cubicBezTo>
                    <a:pt x="138" y="47"/>
                    <a:pt x="194" y="165"/>
                    <a:pt x="170" y="256"/>
                  </a:cubicBezTo>
                  <a:cubicBezTo>
                    <a:pt x="30" y="363"/>
                    <a:pt x="30" y="363"/>
                    <a:pt x="30" y="363"/>
                  </a:cubicBezTo>
                  <a:cubicBezTo>
                    <a:pt x="50" y="249"/>
                    <a:pt x="0" y="182"/>
                    <a:pt x="0" y="88"/>
                  </a:cubicBezTo>
                  <a:close/>
                </a:path>
              </a:pathLst>
            </a:custGeom>
            <a:gradFill rotWithShape="1">
              <a:gsLst>
                <a:gs pos="0">
                  <a:srgbClr val="E2001A"/>
                </a:gs>
                <a:gs pos="100000">
                  <a:srgbClr val="C30016"/>
                </a:gs>
              </a:gsLst>
              <a:lin ang="5400000" scaled="1"/>
              <a:tileRect/>
            </a:gradFill>
            <a:ln w="9525">
              <a:noFill/>
            </a:ln>
          </p:spPr>
          <p:txBody>
            <a:bodyPr/>
            <a:lstStyle/>
            <a:p>
              <a:pPr eaLnBrk="0" hangingPunct="0"/>
              <a:endParaRPr lang="zh-CN" altLang="en-US" dirty="0">
                <a:latin typeface="Arial" panose="020B0604020202020204" pitchFamily="34" charset="0"/>
                <a:ea typeface="宋体" panose="02010600030101010101" pitchFamily="2" charset="-122"/>
              </a:endParaRPr>
            </a:p>
          </p:txBody>
        </p:sp>
      </p:grpSp>
      <p:sp>
        <p:nvSpPr>
          <p:cNvPr id="7172" name="TextBox 15"/>
          <p:cNvSpPr txBox="1"/>
          <p:nvPr/>
        </p:nvSpPr>
        <p:spPr>
          <a:xfrm>
            <a:off x="2592388" y="5184775"/>
            <a:ext cx="4044950" cy="706755"/>
          </a:xfrm>
          <a:prstGeom prst="rect">
            <a:avLst/>
          </a:prstGeom>
          <a:noFill/>
          <a:ln w="9525">
            <a:noFill/>
          </a:ln>
        </p:spPr>
        <p:txBody>
          <a:bodyPr>
            <a:spAutoFit/>
          </a:bodyPr>
          <a:lstStyle/>
          <a:p>
            <a:pPr eaLnBrk="0" hangingPunct="0"/>
            <a:r>
              <a:rPr lang="zh-CN" altLang="en-US" dirty="0">
                <a:latin typeface="Arial" panose="020B0604020202020204" pitchFamily="34" charset="0"/>
                <a:ea typeface="宋体" panose="02010600030101010101" pitchFamily="2" charset="-122"/>
              </a:rPr>
              <a:t>盐津县疾病预防控制中心艾滋病科</a:t>
            </a:r>
            <a:endParaRPr lang="en-US" altLang="zh-CN" dirty="0">
              <a:latin typeface="Arial" panose="020B0604020202020204" pitchFamily="34" charset="0"/>
              <a:ea typeface="宋体" panose="02010600030101010101" pitchFamily="2" charset="-122"/>
            </a:endParaRPr>
          </a:p>
          <a:p>
            <a:pPr algn="ctr" eaLnBrk="0" hangingPunct="0"/>
            <a:r>
              <a:rPr lang="zh-CN" altLang="en-US" dirty="0">
                <a:latin typeface="Arial" panose="020B0604020202020204" pitchFamily="34" charset="0"/>
                <a:ea typeface="宋体" panose="02010600030101010101" pitchFamily="2" charset="-122"/>
              </a:rPr>
              <a:t>王娇</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3" descr="mmexport1621847048652.jpg"/>
          <p:cNvPicPr>
            <a:picLocks noChangeAspect="1"/>
          </p:cNvPicPr>
          <p:nvPr/>
        </p:nvPicPr>
        <p:blipFill>
          <a:blip r:embed="rId1"/>
          <a:stretch>
            <a:fillRect/>
          </a:stretch>
        </p:blipFill>
        <p:spPr>
          <a:xfrm>
            <a:off x="4560888" y="1119188"/>
            <a:ext cx="4324350" cy="5378450"/>
          </a:xfrm>
          <a:prstGeom prst="rect">
            <a:avLst/>
          </a:prstGeom>
          <a:noFill/>
          <a:ln w="9525">
            <a:noFill/>
          </a:ln>
        </p:spPr>
      </p:pic>
      <p:sp>
        <p:nvSpPr>
          <p:cNvPr id="14338" name="TextBox 1"/>
          <p:cNvSpPr txBox="1"/>
          <p:nvPr/>
        </p:nvSpPr>
        <p:spPr>
          <a:xfrm>
            <a:off x="871538" y="1076325"/>
            <a:ext cx="2914650" cy="400050"/>
          </a:xfrm>
          <a:prstGeom prst="rect">
            <a:avLst/>
          </a:prstGeom>
          <a:noFill/>
          <a:ln w="9525">
            <a:noFill/>
          </a:ln>
        </p:spPr>
        <p:txBody>
          <a:bodyPr>
            <a:spAutoFit/>
          </a:bodyPr>
          <a:lstStyle/>
          <a:p>
            <a:pPr eaLnBrk="0" hangingPunct="0"/>
            <a:r>
              <a:rPr lang="zh-CN" altLang="en-US" dirty="0">
                <a:latin typeface="Arial" panose="020B0604020202020204" pitchFamily="34" charset="0"/>
                <a:ea typeface="宋体" panose="02010600030101010101" pitchFamily="2" charset="-122"/>
              </a:rPr>
              <a:t>艾滋病可怕吗？</a:t>
            </a:r>
            <a:endParaRPr lang="zh-CN" altLang="en-US" dirty="0">
              <a:latin typeface="Arial" panose="020B0604020202020204" pitchFamily="34" charset="0"/>
              <a:ea typeface="宋体" panose="02010600030101010101" pitchFamily="2" charset="-122"/>
            </a:endParaRPr>
          </a:p>
        </p:txBody>
      </p:sp>
      <p:sp>
        <p:nvSpPr>
          <p:cNvPr id="14339" name="TextBox 3"/>
          <p:cNvSpPr txBox="1"/>
          <p:nvPr/>
        </p:nvSpPr>
        <p:spPr>
          <a:xfrm>
            <a:off x="849313" y="1968500"/>
            <a:ext cx="1893887" cy="400050"/>
          </a:xfrm>
          <a:prstGeom prst="rect">
            <a:avLst/>
          </a:prstGeom>
          <a:noFill/>
          <a:ln w="9525">
            <a:noFill/>
          </a:ln>
        </p:spPr>
        <p:txBody>
          <a:bodyPr>
            <a:spAutoFit/>
          </a:bodyPr>
          <a:lstStyle/>
          <a:p>
            <a:pPr eaLnBrk="0" hangingPunct="0"/>
            <a:r>
              <a:rPr lang="zh-CN" altLang="en-US" dirty="0">
                <a:latin typeface="Arial" panose="020B0604020202020204" pitchFamily="34" charset="0"/>
                <a:ea typeface="宋体" panose="02010600030101010101" pitchFamily="2" charset="-122"/>
              </a:rPr>
              <a:t>致死！传染！</a:t>
            </a:r>
            <a:endParaRPr lang="zh-CN" altLang="en-US" dirty="0">
              <a:latin typeface="Arial" panose="020B0604020202020204" pitchFamily="34" charset="0"/>
              <a:ea typeface="宋体" panose="02010600030101010101" pitchFamily="2" charset="-122"/>
            </a:endParaRPr>
          </a:p>
        </p:txBody>
      </p:sp>
      <p:sp>
        <p:nvSpPr>
          <p:cNvPr id="14340" name="下箭头 4"/>
          <p:cNvSpPr/>
          <p:nvPr/>
        </p:nvSpPr>
        <p:spPr>
          <a:xfrm>
            <a:off x="1495425" y="2355850"/>
            <a:ext cx="258763" cy="387350"/>
          </a:xfrm>
          <a:prstGeom prst="downArrow">
            <a:avLst>
              <a:gd name="adj1" fmla="val 50000"/>
              <a:gd name="adj2" fmla="val 49890"/>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4341" name="TextBox 5"/>
          <p:cNvSpPr txBox="1"/>
          <p:nvPr/>
        </p:nvSpPr>
        <p:spPr>
          <a:xfrm>
            <a:off x="452438" y="2786063"/>
            <a:ext cx="2925762" cy="708025"/>
          </a:xfrm>
          <a:prstGeom prst="rect">
            <a:avLst/>
          </a:prstGeom>
          <a:noFill/>
          <a:ln w="9525">
            <a:noFill/>
          </a:ln>
        </p:spPr>
        <p:txBody>
          <a:bodyPr>
            <a:spAutoFit/>
          </a:bodyPr>
          <a:lstStyle/>
          <a:p>
            <a:pPr eaLnBrk="0" hangingPunct="0"/>
            <a:r>
              <a:rPr lang="zh-CN" altLang="en-US" dirty="0">
                <a:latin typeface="Arial" panose="020B0604020202020204" pitchFamily="34" charset="0"/>
                <a:ea typeface="宋体" panose="02010600030101010101" pitchFamily="2" charset="-122"/>
              </a:rPr>
              <a:t>可防可治，规范服药体内病载可持续检测不到</a:t>
            </a:r>
            <a:endParaRPr lang="zh-CN" altLang="en-US" dirty="0">
              <a:latin typeface="Arial" panose="020B0604020202020204" pitchFamily="34" charset="0"/>
              <a:ea typeface="宋体" panose="02010600030101010101" pitchFamily="2" charset="-122"/>
            </a:endParaRPr>
          </a:p>
        </p:txBody>
      </p:sp>
      <p:sp>
        <p:nvSpPr>
          <p:cNvPr id="14342" name="TextBox 7"/>
          <p:cNvSpPr txBox="1"/>
          <p:nvPr/>
        </p:nvSpPr>
        <p:spPr>
          <a:xfrm>
            <a:off x="150813" y="3851275"/>
            <a:ext cx="4835525" cy="400050"/>
          </a:xfrm>
          <a:prstGeom prst="rect">
            <a:avLst/>
          </a:prstGeom>
          <a:noFill/>
          <a:ln w="9525">
            <a:noFill/>
          </a:ln>
        </p:spPr>
        <p:txBody>
          <a:bodyPr>
            <a:spAutoFit/>
          </a:bodyPr>
          <a:lstStyle/>
          <a:p>
            <a:pPr eaLnBrk="0" hangingPunct="0"/>
            <a:r>
              <a:rPr lang="zh-CN" altLang="en-US" dirty="0">
                <a:latin typeface="Arial" panose="020B0604020202020204" pitchFamily="34" charset="0"/>
                <a:ea typeface="宋体" panose="02010600030101010101" pitchFamily="2" charset="-122"/>
              </a:rPr>
              <a:t>病载检测不到</a:t>
            </a: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无传染性不发病</a:t>
            </a: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正常人</a:t>
            </a:r>
            <a:endParaRPr lang="zh-CN" altLang="en-US" dirty="0">
              <a:latin typeface="Arial" panose="020B0604020202020204" pitchFamily="34" charset="0"/>
              <a:ea typeface="宋体" panose="02010600030101010101" pitchFamily="2" charset="-122"/>
            </a:endParaRPr>
          </a:p>
        </p:txBody>
      </p:sp>
      <p:sp>
        <p:nvSpPr>
          <p:cNvPr id="14343" name="下箭头 8"/>
          <p:cNvSpPr/>
          <p:nvPr/>
        </p:nvSpPr>
        <p:spPr>
          <a:xfrm>
            <a:off x="1411288" y="1508125"/>
            <a:ext cx="257175" cy="387350"/>
          </a:xfrm>
          <a:prstGeom prst="downArrow">
            <a:avLst>
              <a:gd name="adj1" fmla="val 50000"/>
              <a:gd name="adj2" fmla="val 50198"/>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4344" name="下箭头 9"/>
          <p:cNvSpPr/>
          <p:nvPr/>
        </p:nvSpPr>
        <p:spPr>
          <a:xfrm>
            <a:off x="1476375" y="3422650"/>
            <a:ext cx="257175" cy="387350"/>
          </a:xfrm>
          <a:prstGeom prst="downArrow">
            <a:avLst>
              <a:gd name="adj1" fmla="val 50000"/>
              <a:gd name="adj2" fmla="val 50198"/>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4345" name="下箭头 11"/>
          <p:cNvSpPr/>
          <p:nvPr/>
        </p:nvSpPr>
        <p:spPr>
          <a:xfrm>
            <a:off x="1477963" y="4241800"/>
            <a:ext cx="257175" cy="387350"/>
          </a:xfrm>
          <a:prstGeom prst="downArrow">
            <a:avLst>
              <a:gd name="adj1" fmla="val 50000"/>
              <a:gd name="adj2" fmla="val 50198"/>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4346" name="TextBox 12"/>
          <p:cNvSpPr txBox="1"/>
          <p:nvPr/>
        </p:nvSpPr>
        <p:spPr>
          <a:xfrm>
            <a:off x="355600" y="4657725"/>
            <a:ext cx="3033713" cy="400050"/>
          </a:xfrm>
          <a:prstGeom prst="rect">
            <a:avLst/>
          </a:prstGeom>
          <a:noFill/>
          <a:ln w="9525">
            <a:noFill/>
          </a:ln>
        </p:spPr>
        <p:txBody>
          <a:bodyPr>
            <a:spAutoFit/>
          </a:bodyPr>
          <a:lstStyle/>
          <a:p>
            <a:pPr eaLnBrk="0" hangingPunct="0"/>
            <a:r>
              <a:rPr lang="zh-CN" altLang="en-US" dirty="0">
                <a:latin typeface="Arial" panose="020B0604020202020204" pitchFamily="34" charset="0"/>
                <a:ea typeface="宋体" panose="02010600030101010101" pitchFamily="2" charset="-122"/>
              </a:rPr>
              <a:t>正常寿命，正常生育</a:t>
            </a:r>
            <a:endParaRPr lang="zh-CN" altLang="en-US" dirty="0">
              <a:latin typeface="Arial" panose="020B0604020202020204" pitchFamily="34" charset="0"/>
              <a:ea typeface="宋体" panose="02010600030101010101" pitchFamily="2" charset="-122"/>
            </a:endParaRPr>
          </a:p>
        </p:txBody>
      </p:sp>
      <p:sp>
        <p:nvSpPr>
          <p:cNvPr id="14348" name="TextBox 16"/>
          <p:cNvSpPr txBox="1"/>
          <p:nvPr/>
        </p:nvSpPr>
        <p:spPr>
          <a:xfrm>
            <a:off x="0" y="5486400"/>
            <a:ext cx="5400675" cy="708025"/>
          </a:xfrm>
          <a:prstGeom prst="rect">
            <a:avLst/>
          </a:prstGeom>
          <a:noFill/>
          <a:ln w="9525">
            <a:noFill/>
          </a:ln>
        </p:spPr>
        <p:txBody>
          <a:bodyPr>
            <a:spAutoFit/>
          </a:bodyPr>
          <a:lstStyle/>
          <a:p>
            <a:pPr eaLnBrk="0" hangingPunct="0"/>
            <a:r>
              <a:rPr lang="zh-CN" altLang="en-US" dirty="0">
                <a:solidFill>
                  <a:srgbClr val="FF0000"/>
                </a:solidFill>
                <a:latin typeface="Arial" panose="020B0604020202020204" pitchFamily="34" charset="0"/>
                <a:ea typeface="宋体" panose="02010600030101010101" pitchFamily="2" charset="-122"/>
              </a:rPr>
              <a:t>不经治疗的艾滋病是一种可怕致死的绝症！</a:t>
            </a:r>
            <a:endParaRPr lang="en-US" altLang="zh-CN" dirty="0">
              <a:solidFill>
                <a:srgbClr val="FF0000"/>
              </a:solidFill>
              <a:latin typeface="Arial" panose="020B0604020202020204" pitchFamily="34" charset="0"/>
              <a:ea typeface="宋体" panose="02010600030101010101" pitchFamily="2" charset="-122"/>
            </a:endParaRPr>
          </a:p>
          <a:p>
            <a:pPr eaLnBrk="0" hangingPunct="0"/>
            <a:r>
              <a:rPr lang="zh-CN" altLang="en-US" dirty="0">
                <a:solidFill>
                  <a:srgbClr val="FF0000"/>
                </a:solidFill>
                <a:latin typeface="Arial" panose="020B0604020202020204" pitchFamily="34" charset="0"/>
                <a:ea typeface="宋体" panose="02010600030101010101" pitchFamily="2" charset="-122"/>
              </a:rPr>
              <a:t>规范治疗的艾滋病仅仅是一种普通的慢性病！</a:t>
            </a:r>
            <a:endParaRPr lang="zh-CN" altLang="en-US" dirty="0">
              <a:solidFill>
                <a:srgbClr val="FF0000"/>
              </a:solidFill>
              <a:latin typeface="Arial" panose="020B0604020202020204" pitchFamily="34" charset="0"/>
              <a:ea typeface="宋体" panose="02010600030101010101" pitchFamily="2" charset="-122"/>
            </a:endParaRPr>
          </a:p>
        </p:txBody>
      </p:sp>
      <p:sp>
        <p:nvSpPr>
          <p:cNvPr id="14349" name="下箭头 17"/>
          <p:cNvSpPr/>
          <p:nvPr/>
        </p:nvSpPr>
        <p:spPr>
          <a:xfrm>
            <a:off x="1576388" y="5040313"/>
            <a:ext cx="257175" cy="387350"/>
          </a:xfrm>
          <a:prstGeom prst="downArrow">
            <a:avLst>
              <a:gd name="adj1" fmla="val 50000"/>
              <a:gd name="adj2" fmla="val 50198"/>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4" name="椭圆形标注 13"/>
          <p:cNvSpPr/>
          <p:nvPr/>
        </p:nvSpPr>
        <p:spPr>
          <a:xfrm>
            <a:off x="2871788" y="1096963"/>
            <a:ext cx="2592387" cy="1592262"/>
          </a:xfrm>
          <a:prstGeom prst="wedgeEllipseCallout">
            <a:avLst>
              <a:gd name="adj1" fmla="val -20833"/>
              <a:gd name="adj2" fmla="val 62500"/>
            </a:avLst>
          </a:prstGeom>
          <a:solidFill>
            <a:srgbClr val="FFCCCC"/>
          </a:solidFill>
          <a:ln w="9525" cap="flat" cmpd="sng">
            <a:solidFill>
              <a:schemeClr val="tx1"/>
            </a:solidFill>
            <a:prstDash val="solid"/>
            <a:round/>
            <a:headEnd type="none" w="med" len="med"/>
            <a:tailEnd type="none" w="med" len="med"/>
          </a:ln>
        </p:spPr>
        <p:txBody>
          <a:bodyPr wrap="none" lIns="90000" tIns="46800" rIns="90000" bIns="46800" anchor="ctr" anchorCtr="0"/>
          <a:lstStyle/>
          <a:p>
            <a:r>
              <a:rPr lang="zh-CN" altLang="en-US" b="0" dirty="0">
                <a:latin typeface="Arial" panose="020B0604020202020204" pitchFamily="34" charset="0"/>
                <a:ea typeface="宋体" panose="02010600030101010101" pitchFamily="2" charset="-122"/>
              </a:rPr>
              <a:t>不能完全治愈，</a:t>
            </a:r>
            <a:endParaRPr lang="en-US" altLang="zh-CN" b="0" dirty="0">
              <a:latin typeface="Arial" panose="020B0604020202020204" pitchFamily="34" charset="0"/>
              <a:ea typeface="宋体" panose="02010600030101010101" pitchFamily="2" charset="-122"/>
            </a:endParaRPr>
          </a:p>
          <a:p>
            <a:r>
              <a:rPr lang="zh-CN" altLang="en-US" b="0" dirty="0">
                <a:latin typeface="Arial" panose="020B0604020202020204" pitchFamily="34" charset="0"/>
                <a:ea typeface="宋体" panose="02010600030101010101" pitchFamily="2" charset="-122"/>
              </a:rPr>
              <a:t>需终身服药压制。</a:t>
            </a:r>
            <a:endParaRPr lang="zh-CN" altLang="en-US" b="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diamond(in)">
                                      <p:cBhvr>
                                        <p:cTn id="12" dur="2000"/>
                                        <p:tgtEl>
                                          <p:spTgt spid="143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blinds(horizontal)">
                                      <p:cBhvr>
                                        <p:cTn id="17" dur="5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4340"/>
                                        </p:tgtEl>
                                        <p:attrNameLst>
                                          <p:attrName>style.visibility</p:attrName>
                                        </p:attrNameLst>
                                      </p:cBhvr>
                                      <p:to>
                                        <p:strVal val="visible"/>
                                      </p:to>
                                    </p:set>
                                    <p:animEffect transition="in" filter="diamond(in)">
                                      <p:cBhvr>
                                        <p:cTn id="22" dur="2000"/>
                                        <p:tgtEl>
                                          <p:spTgt spid="143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blinds(horizontal)">
                                      <p:cBhvr>
                                        <p:cTn id="27" dur="500"/>
                                        <p:tgtEl>
                                          <p:spTgt spid="1434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344"/>
                                        </p:tgtEl>
                                        <p:attrNameLst>
                                          <p:attrName>style.visibility</p:attrName>
                                        </p:attrNameLst>
                                      </p:cBhvr>
                                      <p:to>
                                        <p:strVal val="visible"/>
                                      </p:to>
                                    </p:set>
                                    <p:animEffect transition="in" filter="diamond(in)">
                                      <p:cBhvr>
                                        <p:cTn id="37" dur="2000"/>
                                        <p:tgtEl>
                                          <p:spTgt spid="1434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342"/>
                                        </p:tgtEl>
                                        <p:attrNameLst>
                                          <p:attrName>style.visibility</p:attrName>
                                        </p:attrNameLst>
                                      </p:cBhvr>
                                      <p:to>
                                        <p:strVal val="visible"/>
                                      </p:to>
                                    </p:set>
                                    <p:animEffect transition="in" filter="blinds(horizontal)">
                                      <p:cBhvr>
                                        <p:cTn id="42" dur="500"/>
                                        <p:tgtEl>
                                          <p:spTgt spid="1434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345"/>
                                        </p:tgtEl>
                                        <p:attrNameLst>
                                          <p:attrName>style.visibility</p:attrName>
                                        </p:attrNameLst>
                                      </p:cBhvr>
                                      <p:to>
                                        <p:strVal val="visible"/>
                                      </p:to>
                                    </p:set>
                                    <p:animEffect transition="in" filter="diamond(in)">
                                      <p:cBhvr>
                                        <p:cTn id="47" dur="2000"/>
                                        <p:tgtEl>
                                          <p:spTgt spid="1434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346"/>
                                        </p:tgtEl>
                                        <p:attrNameLst>
                                          <p:attrName>style.visibility</p:attrName>
                                        </p:attrNameLst>
                                      </p:cBhvr>
                                      <p:to>
                                        <p:strVal val="visible"/>
                                      </p:to>
                                    </p:set>
                                    <p:animEffect transition="in" filter="blinds(horizontal)">
                                      <p:cBhvr>
                                        <p:cTn id="52" dur="500"/>
                                        <p:tgtEl>
                                          <p:spTgt spid="1434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4349"/>
                                        </p:tgtEl>
                                        <p:attrNameLst>
                                          <p:attrName>style.visibility</p:attrName>
                                        </p:attrNameLst>
                                      </p:cBhvr>
                                      <p:to>
                                        <p:strVal val="visible"/>
                                      </p:to>
                                    </p:set>
                                    <p:animEffect transition="in" filter="diamond(in)">
                                      <p:cBhvr>
                                        <p:cTn id="57" dur="2000"/>
                                        <p:tgtEl>
                                          <p:spTgt spid="1434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348"/>
                                        </p:tgtEl>
                                        <p:attrNameLst>
                                          <p:attrName>style.visibility</p:attrName>
                                        </p:attrNameLst>
                                      </p:cBhvr>
                                      <p:to>
                                        <p:strVal val="visible"/>
                                      </p:to>
                                    </p:set>
                                    <p:animEffect transition="in" filter="blinds(horizontal)">
                                      <p:cBhvr>
                                        <p:cTn id="62"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animBg="1"/>
      <p:bldP spid="14341" grpId="0"/>
      <p:bldP spid="14342" grpId="0"/>
      <p:bldP spid="14343" grpId="0" animBg="1"/>
      <p:bldP spid="14344" grpId="0" animBg="1"/>
      <p:bldP spid="14345" grpId="0" animBg="1"/>
      <p:bldP spid="14346" grpId="0"/>
      <p:bldP spid="14348" grpId="0"/>
      <p:bldP spid="1434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0" tIns="45720" rIns="0" bIns="45720" anchor="t" anchorCtr="0"/>
          <a:lstStyle/>
          <a:p>
            <a:endParaRPr lang="zh-CN" altLang="en-US" dirty="0">
              <a:ea typeface="宋体" panose="02010600030101010101" pitchFamily="2" charset="-122"/>
            </a:endParaRPr>
          </a:p>
        </p:txBody>
      </p:sp>
      <p:sp>
        <p:nvSpPr>
          <p:cNvPr id="17411" name="Rectangle 3"/>
          <p:cNvSpPr>
            <a:spLocks noGrp="1"/>
          </p:cNvSpPr>
          <p:nvPr>
            <p:ph idx="1"/>
          </p:nvPr>
        </p:nvSpPr>
        <p:spPr/>
        <p:txBody>
          <a:bodyPr vert="horz" wrap="square" lIns="0" tIns="0" rIns="0" bIns="0" anchor="t" anchorCtr="0"/>
          <a:lstStyle/>
          <a:p>
            <a:pPr>
              <a:buNone/>
            </a:pPr>
            <a:r>
              <a:rPr lang="zh-CN" altLang="en-US" sz="2400" b="1" dirty="0">
                <a:solidFill>
                  <a:srgbClr val="0000FF"/>
                </a:solidFill>
                <a:latin typeface="楷体_GB2312" pitchFamily="49" charset="-122"/>
                <a:ea typeface="楷体_GB2312" pitchFamily="49" charset="-122"/>
              </a:rPr>
              <a:t>艾滋病的传播途径</a:t>
            </a:r>
            <a:endParaRPr lang="zh-CN" altLang="en-US" sz="2400" b="1" dirty="0">
              <a:solidFill>
                <a:srgbClr val="0000FF"/>
              </a:solidFill>
              <a:latin typeface="楷体_GB2312" pitchFamily="49" charset="-122"/>
              <a:ea typeface="楷体_GB2312" pitchFamily="49" charset="-122"/>
            </a:endParaRPr>
          </a:p>
          <a:p>
            <a:pPr>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1</a:t>
            </a:r>
            <a:r>
              <a:rPr lang="zh-CN" altLang="en-US" b="1" dirty="0">
                <a:latin typeface="楷体_GB2312" pitchFamily="49" charset="-122"/>
                <a:ea typeface="楷体_GB2312" pitchFamily="49" charset="-122"/>
              </a:rPr>
              <a:t>）性传播</a:t>
            </a:r>
            <a:endParaRPr lang="zh-CN" altLang="en-US" b="1" dirty="0">
              <a:latin typeface="楷体_GB2312" pitchFamily="49" charset="-122"/>
              <a:ea typeface="楷体_GB2312" pitchFamily="49" charset="-122"/>
            </a:endParaRPr>
          </a:p>
          <a:p>
            <a:pPr>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2</a:t>
            </a:r>
            <a:r>
              <a:rPr lang="zh-CN" altLang="en-US" b="1" dirty="0">
                <a:latin typeface="楷体_GB2312" pitchFamily="49" charset="-122"/>
                <a:ea typeface="楷体_GB2312" pitchFamily="49" charset="-122"/>
              </a:rPr>
              <a:t>）血液传播</a:t>
            </a:r>
            <a:endParaRPr lang="zh-CN" altLang="en-US" b="1" dirty="0">
              <a:latin typeface="楷体_GB2312" pitchFamily="49" charset="-122"/>
              <a:ea typeface="楷体_GB2312" pitchFamily="49" charset="-122"/>
            </a:endParaRPr>
          </a:p>
          <a:p>
            <a:pPr>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3</a:t>
            </a:r>
            <a:r>
              <a:rPr lang="zh-CN" altLang="en-US" b="1" dirty="0">
                <a:latin typeface="楷体_GB2312" pitchFamily="49" charset="-122"/>
                <a:ea typeface="楷体_GB2312" pitchFamily="49" charset="-122"/>
              </a:rPr>
              <a:t>）母婴传播</a:t>
            </a:r>
            <a:endParaRPr lang="zh-CN" altLang="en-US" b="1" dirty="0">
              <a:latin typeface="楷体_GB2312" pitchFamily="49" charset="-122"/>
              <a:ea typeface="楷体_GB2312" pitchFamily="49" charset="-122"/>
            </a:endParaRPr>
          </a:p>
          <a:p>
            <a:endParaRPr lang="zh-CN" altLang="en-US" dirty="0">
              <a:ea typeface="宋体" panose="02010600030101010101" pitchFamily="2" charset="-122"/>
            </a:endParaRPr>
          </a:p>
        </p:txBody>
      </p:sp>
      <p:pic>
        <p:nvPicPr>
          <p:cNvPr id="17412" name="Picture 2" descr="b2"/>
          <p:cNvPicPr>
            <a:picLocks noChangeAspect="1"/>
          </p:cNvPicPr>
          <p:nvPr/>
        </p:nvPicPr>
        <p:blipFill>
          <a:blip r:embed="rId1"/>
          <a:srcRect t="5263"/>
          <a:stretch>
            <a:fillRect/>
          </a:stretch>
        </p:blipFill>
        <p:spPr>
          <a:xfrm>
            <a:off x="3273425" y="1470025"/>
            <a:ext cx="2879725" cy="2160588"/>
          </a:xfrm>
          <a:prstGeom prst="rect">
            <a:avLst/>
          </a:prstGeom>
          <a:noFill/>
          <a:ln w="9525">
            <a:noFill/>
          </a:ln>
        </p:spPr>
      </p:pic>
      <p:sp>
        <p:nvSpPr>
          <p:cNvPr id="14341" name="Rectangle 5"/>
          <p:cNvSpPr>
            <a:spLocks noChangeArrowheads="1"/>
          </p:cNvSpPr>
          <p:nvPr/>
        </p:nvSpPr>
        <p:spPr bwMode="auto">
          <a:xfrm>
            <a:off x="6400800" y="1812925"/>
            <a:ext cx="2162175" cy="1323340"/>
          </a:xfrm>
          <a:prstGeom prst="rect">
            <a:avLst/>
          </a:prstGeom>
          <a:noFill/>
          <a:ln w="9525">
            <a:noFill/>
            <a:miter lim="800000"/>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楷体_GB2312" pitchFamily="49" charset="-122"/>
                <a:ea typeface="楷体_GB2312" pitchFamily="49" charset="-122"/>
                <a:cs typeface="Arial" panose="020B0604020202020204" pitchFamily="34" charset="0"/>
              </a:rPr>
              <a:t>性传播： </a:t>
            </a:r>
            <a:endParaRPr kumimoji="0" lang="zh-CN" altLang="en-US" sz="2000" b="0" i="0" u="none" strike="noStrike" kern="1200" cap="none" spc="0" normalizeH="0" baseline="0" noProof="0" dirty="0">
              <a:ln>
                <a:noFill/>
              </a:ln>
              <a:solidFill>
                <a:srgbClr val="FF0000"/>
              </a:solidFill>
              <a:effectLst/>
              <a:uLnTx/>
              <a:uFillTx/>
              <a:latin typeface="楷体_GB2312" pitchFamily="49" charset="-122"/>
              <a:ea typeface="楷体_GB2312"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95000"/>
                    <a:lumOff val="5000"/>
                  </a:schemeClr>
                </a:solidFill>
                <a:effectLst/>
                <a:uLnTx/>
                <a:uFillTx/>
                <a:latin typeface="楷体_GB2312" pitchFamily="49" charset="-122"/>
                <a:ea typeface="楷体_GB2312" pitchFamily="49" charset="-122"/>
                <a:cs typeface="Arial" panose="020B0604020202020204" pitchFamily="34" charset="0"/>
              </a:rPr>
              <a:t>未采取安全措施异性之间和男男</a:t>
            </a:r>
            <a:endParaRPr kumimoji="0" lang="zh-CN" altLang="en-US" sz="2000" b="0" i="0" u="none" strike="noStrike" kern="1200" cap="none" spc="0" normalizeH="0" baseline="0" noProof="0" dirty="0">
              <a:ln>
                <a:noFill/>
              </a:ln>
              <a:solidFill>
                <a:schemeClr val="tx1">
                  <a:lumMod val="95000"/>
                  <a:lumOff val="5000"/>
                </a:schemeClr>
              </a:solidFill>
              <a:effectLst/>
              <a:uLnTx/>
              <a:uFillTx/>
              <a:latin typeface="楷体_GB2312" pitchFamily="49" charset="-122"/>
              <a:ea typeface="楷体_GB2312"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95000"/>
                    <a:lumOff val="5000"/>
                  </a:schemeClr>
                </a:solidFill>
                <a:effectLst/>
                <a:uLnTx/>
                <a:uFillTx/>
                <a:latin typeface="楷体_GB2312" pitchFamily="49" charset="-122"/>
                <a:ea typeface="楷体_GB2312" pitchFamily="49" charset="-122"/>
                <a:cs typeface="Arial" panose="020B0604020202020204" pitchFamily="34" charset="0"/>
              </a:rPr>
              <a:t>同性恋之间传播</a:t>
            </a:r>
            <a:endParaRPr kumimoji="0" lang="zh-CN" altLang="en-US" sz="2000" b="0" i="0" u="none" strike="noStrike" kern="1200" cap="none" spc="0" normalizeH="0" baseline="0" noProof="0" dirty="0">
              <a:ln>
                <a:noFill/>
              </a:ln>
              <a:solidFill>
                <a:schemeClr val="tx1">
                  <a:lumMod val="95000"/>
                  <a:lumOff val="5000"/>
                </a:schemeClr>
              </a:solidFill>
              <a:effectLst/>
              <a:uLnTx/>
              <a:uFillTx/>
              <a:latin typeface="楷体_GB2312" pitchFamily="49" charset="-122"/>
              <a:ea typeface="楷体_GB2312" pitchFamily="49" charset="-122"/>
              <a:cs typeface="Arial" panose="020B0604020202020204" pitchFamily="34" charset="0"/>
            </a:endParaRPr>
          </a:p>
        </p:txBody>
      </p:sp>
      <p:pic>
        <p:nvPicPr>
          <p:cNvPr id="17414" name="Picture 2" descr="b1"/>
          <p:cNvPicPr>
            <a:picLocks noChangeAspect="1"/>
          </p:cNvPicPr>
          <p:nvPr/>
        </p:nvPicPr>
        <p:blipFill>
          <a:blip r:embed="rId2"/>
          <a:srcRect l="7230" t="8276"/>
          <a:stretch>
            <a:fillRect/>
          </a:stretch>
        </p:blipFill>
        <p:spPr>
          <a:xfrm>
            <a:off x="361950" y="3317875"/>
            <a:ext cx="2951163" cy="2828925"/>
          </a:xfrm>
          <a:prstGeom prst="rect">
            <a:avLst/>
          </a:prstGeom>
          <a:noFill/>
          <a:ln w="9525">
            <a:noFill/>
          </a:ln>
        </p:spPr>
      </p:pic>
      <p:sp>
        <p:nvSpPr>
          <p:cNvPr id="14343" name="Rectangle 7"/>
          <p:cNvSpPr>
            <a:spLocks noChangeArrowheads="1"/>
          </p:cNvSpPr>
          <p:nvPr/>
        </p:nvSpPr>
        <p:spPr bwMode="auto">
          <a:xfrm>
            <a:off x="0" y="6026150"/>
            <a:ext cx="3398838" cy="401638"/>
          </a:xfrm>
          <a:prstGeom prst="rect">
            <a:avLst/>
          </a:prstGeom>
          <a:noFill/>
          <a:ln w="9525">
            <a:noFill/>
            <a:miter lim="800000"/>
          </a:ln>
        </p:spPr>
        <p:txBody>
          <a:bodyPr wrap="none"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楷体_GB2312" pitchFamily="49" charset="-122"/>
                <a:ea typeface="楷体_GB2312" pitchFamily="49" charset="-122"/>
                <a:cs typeface="Arial" panose="020B0604020202020204" pitchFamily="34" charset="0"/>
              </a:rPr>
              <a:t>血液传播： </a:t>
            </a:r>
            <a:r>
              <a:rPr kumimoji="0" lang="zh-CN" altLang="en-US" sz="2000" b="1" i="0" u="none" strike="noStrike" kern="1200" cap="none" spc="0" normalizeH="0" baseline="0" noProof="0" dirty="0">
                <a:ln>
                  <a:noFill/>
                </a:ln>
                <a:solidFill>
                  <a:schemeClr val="tx1">
                    <a:lumMod val="95000"/>
                    <a:lumOff val="5000"/>
                  </a:schemeClr>
                </a:solidFill>
                <a:effectLst/>
                <a:uLnTx/>
                <a:uFillTx/>
                <a:latin typeface="楷体_GB2312" pitchFamily="49" charset="-122"/>
                <a:ea typeface="楷体_GB2312" pitchFamily="49" charset="-122"/>
                <a:cs typeface="Arial" panose="020B0604020202020204" pitchFamily="34" charset="0"/>
              </a:rPr>
              <a:t>共用注射器吸毒</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楷体_GB2312" pitchFamily="49" charset="-122"/>
              <a:ea typeface="楷体_GB2312" pitchFamily="49" charset="-122"/>
              <a:cs typeface="Arial" panose="020B0604020202020204" pitchFamily="34" charset="0"/>
            </a:endParaRPr>
          </a:p>
        </p:txBody>
      </p:sp>
      <p:pic>
        <p:nvPicPr>
          <p:cNvPr id="17416" name="Picture 8" descr="p3"/>
          <p:cNvPicPr>
            <a:picLocks noChangeAspect="1"/>
          </p:cNvPicPr>
          <p:nvPr/>
        </p:nvPicPr>
        <p:blipFill>
          <a:blip r:embed="rId3"/>
          <a:stretch>
            <a:fillRect/>
          </a:stretch>
        </p:blipFill>
        <p:spPr>
          <a:xfrm>
            <a:off x="4016375" y="4337050"/>
            <a:ext cx="1223963" cy="1211263"/>
          </a:xfrm>
          <a:prstGeom prst="rect">
            <a:avLst/>
          </a:prstGeom>
          <a:noFill/>
          <a:ln w="9525">
            <a:noFill/>
          </a:ln>
        </p:spPr>
      </p:pic>
      <p:pic>
        <p:nvPicPr>
          <p:cNvPr id="17417" name="Picture 2" descr="c1"/>
          <p:cNvPicPr>
            <a:picLocks noChangeAspect="1"/>
          </p:cNvPicPr>
          <p:nvPr/>
        </p:nvPicPr>
        <p:blipFill>
          <a:blip r:embed="rId4"/>
          <a:srcRect l="6891" t="13994" r="5815"/>
          <a:stretch>
            <a:fillRect/>
          </a:stretch>
        </p:blipFill>
        <p:spPr>
          <a:xfrm>
            <a:off x="6200775" y="3848100"/>
            <a:ext cx="2374900" cy="2232025"/>
          </a:xfrm>
          <a:prstGeom prst="rect">
            <a:avLst/>
          </a:prstGeom>
          <a:noFill/>
          <a:ln w="9525">
            <a:noFill/>
          </a:ln>
        </p:spPr>
      </p:pic>
      <p:sp>
        <p:nvSpPr>
          <p:cNvPr id="14346" name="Rectangle 10"/>
          <p:cNvSpPr>
            <a:spLocks noChangeArrowheads="1"/>
          </p:cNvSpPr>
          <p:nvPr/>
        </p:nvSpPr>
        <p:spPr bwMode="auto">
          <a:xfrm>
            <a:off x="5285740" y="5656580"/>
            <a:ext cx="3777615" cy="923290"/>
          </a:xfrm>
          <a:prstGeom prst="rect">
            <a:avLst/>
          </a:prstGeom>
          <a:noFill/>
          <a:ln w="9525">
            <a:noFill/>
            <a:miter lim="800000"/>
          </a:ln>
        </p:spPr>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楷体_GB2312" pitchFamily="49" charset="-122"/>
                <a:ea typeface="楷体_GB2312" pitchFamily="49" charset="-122"/>
                <a:cs typeface="Arial" panose="020B0604020202020204" pitchFamily="34" charset="0"/>
              </a:rPr>
              <a:t>母婴传播： </a:t>
            </a:r>
            <a:endParaRPr kumimoji="0" lang="zh-CN" altLang="en-US" sz="1800" b="1" i="0" u="none" strike="noStrike" kern="1200" cap="none" spc="0" normalizeH="0" baseline="0" noProof="0" dirty="0">
              <a:ln>
                <a:noFill/>
              </a:ln>
              <a:solidFill>
                <a:srgbClr val="FF0000"/>
              </a:solidFill>
              <a:effectLst/>
              <a:uLnTx/>
              <a:uFillTx/>
              <a:latin typeface="楷体_GB2312" pitchFamily="49" charset="-122"/>
              <a:ea typeface="楷体_GB2312"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uLnTx/>
                <a:uFillTx/>
                <a:latin typeface="楷体_GB2312" pitchFamily="49" charset="-122"/>
                <a:ea typeface="楷体_GB2312" pitchFamily="49" charset="-122"/>
                <a:cs typeface="Arial" panose="020B0604020202020204" pitchFamily="34" charset="0"/>
              </a:rPr>
              <a:t>未阻断感染艾滋病毒的妇女在怀孕、分娩和哺乳时都可能传播给婴儿</a:t>
            </a:r>
            <a:endParaRPr kumimoji="0" lang="zh-CN" altLang="en-US" sz="1800" b="1" i="0" u="none" strike="noStrike" kern="1200" cap="none" spc="0" normalizeH="0" baseline="0" noProof="0" dirty="0">
              <a:ln>
                <a:noFill/>
              </a:ln>
              <a:solidFill>
                <a:schemeClr val="tx1">
                  <a:lumMod val="95000"/>
                  <a:lumOff val="5000"/>
                </a:schemeClr>
              </a:solidFill>
              <a:effectLst/>
              <a:uLnTx/>
              <a:uFillTx/>
              <a:latin typeface="楷体_GB2312" pitchFamily="49" charset="-122"/>
              <a:ea typeface="楷体_GB2312" pitchFamily="49" charset="-122"/>
              <a:cs typeface="Arial" panose="020B0604020202020204" pitchFamily="34" charset="0"/>
            </a:endParaRPr>
          </a:p>
        </p:txBody>
      </p:sp>
      <p:sp>
        <p:nvSpPr>
          <p:cNvPr id="17419" name="Line 12"/>
          <p:cNvSpPr/>
          <p:nvPr/>
        </p:nvSpPr>
        <p:spPr>
          <a:xfrm>
            <a:off x="4619625" y="3411538"/>
            <a:ext cx="0" cy="738187"/>
          </a:xfrm>
          <a:prstGeom prst="line">
            <a:avLst/>
          </a:prstGeom>
          <a:ln w="9525" cap="flat" cmpd="sng">
            <a:solidFill>
              <a:schemeClr val="tx1"/>
            </a:solidFill>
            <a:prstDash val="solid"/>
            <a:headEnd type="none" w="med" len="med"/>
            <a:tailEnd type="triangle" w="med" len="med"/>
          </a:ln>
        </p:spPr>
      </p:sp>
      <p:sp>
        <p:nvSpPr>
          <p:cNvPr id="17420" name="Line 13"/>
          <p:cNvSpPr/>
          <p:nvPr/>
        </p:nvSpPr>
        <p:spPr>
          <a:xfrm>
            <a:off x="3000375" y="4876800"/>
            <a:ext cx="914400" cy="0"/>
          </a:xfrm>
          <a:prstGeom prst="line">
            <a:avLst/>
          </a:prstGeom>
          <a:ln w="9525" cap="flat" cmpd="sng">
            <a:solidFill>
              <a:schemeClr val="tx1"/>
            </a:solidFill>
            <a:prstDash val="solid"/>
            <a:headEnd type="none" w="med" len="med"/>
            <a:tailEnd type="triangle" w="med" len="med"/>
          </a:ln>
        </p:spPr>
      </p:sp>
      <p:sp>
        <p:nvSpPr>
          <p:cNvPr id="17421" name="Line 14"/>
          <p:cNvSpPr/>
          <p:nvPr/>
        </p:nvSpPr>
        <p:spPr>
          <a:xfrm flipH="1">
            <a:off x="5286375" y="4935538"/>
            <a:ext cx="996950" cy="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vert="horz" wrap="square" lIns="0" tIns="45720" rIns="0" bIns="45720" anchor="t" anchorCtr="0"/>
          <a:lstStyle/>
          <a:p>
            <a:endParaRPr lang="zh-CN" altLang="en-US" dirty="0">
              <a:ea typeface="宋体" panose="02010600030101010101" pitchFamily="2" charset="-122"/>
            </a:endParaRPr>
          </a:p>
        </p:txBody>
      </p:sp>
      <p:pic>
        <p:nvPicPr>
          <p:cNvPr id="18435" name="Picture 2" descr="aids0ok"/>
          <p:cNvPicPr>
            <a:picLocks noGrp="1" noChangeAspect="1"/>
          </p:cNvPicPr>
          <p:nvPr>
            <p:ph idx="1"/>
          </p:nvPr>
        </p:nvPicPr>
        <p:blipFill>
          <a:blip r:embed="rId1"/>
          <a:srcRect/>
          <a:stretch>
            <a:fillRect/>
          </a:stretch>
        </p:blipFill>
        <p:spPr>
          <a:xfrm>
            <a:off x="939800" y="1477963"/>
            <a:ext cx="6832600" cy="475773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vert="horz" wrap="square" lIns="0" tIns="45720" rIns="0" bIns="45720" anchor="t" anchorCtr="0"/>
          <a:lstStyle/>
          <a:p>
            <a:r>
              <a:rPr lang="zh-CN" altLang="en-US" sz="2400" dirty="0">
                <a:solidFill>
                  <a:schemeClr val="hlink"/>
                </a:solidFill>
                <a:latin typeface="楷体_GB2312" pitchFamily="49" charset="-122"/>
                <a:ea typeface="楷体_GB2312" pitchFamily="49" charset="-122"/>
              </a:rPr>
              <a:t>这样接触很安全</a:t>
            </a:r>
            <a:endParaRPr lang="zh-CN" altLang="en-US" sz="2400" dirty="0">
              <a:solidFill>
                <a:schemeClr val="hlink"/>
              </a:solidFill>
              <a:latin typeface="楷体_GB2312" pitchFamily="49" charset="-122"/>
              <a:ea typeface="楷体_GB2312" pitchFamily="49" charset="-122"/>
            </a:endParaRPr>
          </a:p>
        </p:txBody>
      </p:sp>
      <p:pic>
        <p:nvPicPr>
          <p:cNvPr id="19459" name="Picture 1026" descr="aids1ok"/>
          <p:cNvPicPr>
            <a:picLocks noGrp="1" noChangeAspect="1"/>
          </p:cNvPicPr>
          <p:nvPr>
            <p:ph idx="1"/>
          </p:nvPr>
        </p:nvPicPr>
        <p:blipFill>
          <a:blip r:embed="rId1"/>
          <a:srcRect/>
          <a:stretch>
            <a:fillRect/>
          </a:stretch>
        </p:blipFill>
        <p:spPr>
          <a:xfrm>
            <a:off x="898525" y="1547813"/>
            <a:ext cx="6818313" cy="46894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vert="horz" wrap="square" lIns="0" tIns="45720" rIns="0" bIns="45720" anchor="t" anchorCtr="0"/>
          <a:lstStyle/>
          <a:p>
            <a:endParaRPr lang="zh-CN" altLang="en-US" dirty="0">
              <a:ea typeface="宋体" panose="02010600030101010101" pitchFamily="2" charset="-122"/>
            </a:endParaRPr>
          </a:p>
        </p:txBody>
      </p:sp>
      <p:pic>
        <p:nvPicPr>
          <p:cNvPr id="20483" name="Picture 2" descr="slide0235_image176"/>
          <p:cNvPicPr>
            <a:picLocks noGrp="1" noChangeAspect="1"/>
          </p:cNvPicPr>
          <p:nvPr>
            <p:ph idx="1"/>
          </p:nvPr>
        </p:nvPicPr>
        <p:blipFill>
          <a:blip r:embed="rId1"/>
          <a:srcRect/>
          <a:stretch>
            <a:fillRect/>
          </a:stretch>
        </p:blipFill>
        <p:spPr>
          <a:xfrm>
            <a:off x="163513" y="1311275"/>
            <a:ext cx="4589462" cy="2917825"/>
          </a:xfrm>
        </p:spPr>
      </p:pic>
      <p:pic>
        <p:nvPicPr>
          <p:cNvPr id="20484" name="Picture 3"/>
          <p:cNvPicPr>
            <a:picLocks noChangeAspect="1"/>
          </p:cNvPicPr>
          <p:nvPr/>
        </p:nvPicPr>
        <p:blipFill>
          <a:blip r:embed="rId2"/>
          <a:stretch>
            <a:fillRect/>
          </a:stretch>
        </p:blipFill>
        <p:spPr>
          <a:xfrm>
            <a:off x="4938713" y="3267075"/>
            <a:ext cx="4064000" cy="3397250"/>
          </a:xfrm>
          <a:prstGeom prst="rect">
            <a:avLst/>
          </a:prstGeom>
          <a:noFill/>
          <a:ln w="9525">
            <a:noFill/>
          </a:ln>
        </p:spPr>
      </p:pic>
      <p:sp>
        <p:nvSpPr>
          <p:cNvPr id="20485" name="Rectangle 6"/>
          <p:cNvSpPr/>
          <p:nvPr/>
        </p:nvSpPr>
        <p:spPr>
          <a:xfrm>
            <a:off x="304800" y="4556125"/>
            <a:ext cx="4572000" cy="1941513"/>
          </a:xfrm>
          <a:prstGeom prst="rect">
            <a:avLst/>
          </a:prstGeom>
          <a:noFill/>
          <a:ln w="9525">
            <a:noFill/>
          </a:ln>
        </p:spPr>
        <p:txBody>
          <a:bodyPr lIns="90000" tIns="46800" rIns="90000" bIns="46800">
            <a:spAutoFit/>
          </a:bodyPr>
          <a:lstStyle/>
          <a:p>
            <a:pPr eaLnBrk="0" hangingPunct="0"/>
            <a:r>
              <a:rPr lang="zh-CN" altLang="en-US" dirty="0">
                <a:solidFill>
                  <a:schemeClr val="hlink"/>
                </a:solidFill>
                <a:latin typeface="楷体_GB2312" pitchFamily="49" charset="-122"/>
                <a:ea typeface="楷体_GB2312" pitchFamily="49" charset="-122"/>
              </a:rPr>
              <a:t>蚊子叮咬不会传播艾滋病</a:t>
            </a:r>
            <a:endParaRPr lang="zh-CN" altLang="en-US" dirty="0">
              <a:solidFill>
                <a:schemeClr val="hlink"/>
              </a:solidFill>
              <a:latin typeface="楷体_GB2312" pitchFamily="49" charset="-122"/>
              <a:ea typeface="楷体_GB2312" pitchFamily="49" charset="-122"/>
            </a:endParaRPr>
          </a:p>
          <a:p>
            <a:pPr eaLnBrk="0" hangingPunct="0"/>
            <a:r>
              <a:rPr lang="en-US" altLang="zh-CN" dirty="0">
                <a:solidFill>
                  <a:srgbClr val="000000"/>
                </a:solidFill>
                <a:latin typeface="楷体_GB2312" pitchFamily="49" charset="-122"/>
                <a:ea typeface="楷体_GB2312" pitchFamily="49" charset="-122"/>
              </a:rPr>
              <a:t>1</a:t>
            </a:r>
            <a:r>
              <a:rPr lang="zh-CN" altLang="en-US" dirty="0">
                <a:solidFill>
                  <a:srgbClr val="000000"/>
                </a:solidFill>
                <a:latin typeface="楷体_GB2312" pitchFamily="49" charset="-122"/>
                <a:ea typeface="楷体_GB2312" pitchFamily="49" charset="-122"/>
              </a:rPr>
              <a:t>、蚊子吸血不会吐出</a:t>
            </a:r>
            <a:endParaRPr lang="zh-CN" altLang="en-US" dirty="0">
              <a:solidFill>
                <a:srgbClr val="000000"/>
              </a:solidFill>
              <a:latin typeface="楷体_GB2312" pitchFamily="49" charset="-122"/>
              <a:ea typeface="楷体_GB2312" pitchFamily="49" charset="-122"/>
            </a:endParaRPr>
          </a:p>
          <a:p>
            <a:pPr eaLnBrk="0" hangingPunct="0"/>
            <a:r>
              <a:rPr lang="en-US" altLang="zh-CN" dirty="0">
                <a:solidFill>
                  <a:srgbClr val="000000"/>
                </a:solidFill>
                <a:latin typeface="楷体_GB2312" pitchFamily="49" charset="-122"/>
                <a:ea typeface="楷体_GB2312" pitchFamily="49" charset="-122"/>
              </a:rPr>
              <a:t>2</a:t>
            </a:r>
            <a:r>
              <a:rPr lang="zh-CN" altLang="en-US" dirty="0">
                <a:solidFill>
                  <a:srgbClr val="000000"/>
                </a:solidFill>
                <a:latin typeface="楷体_GB2312" pitchFamily="49" charset="-122"/>
                <a:ea typeface="楷体_GB2312" pitchFamily="49" charset="-122"/>
              </a:rPr>
              <a:t>、即使有吐血，其中的艾滋病病毒量非常少</a:t>
            </a:r>
            <a:endParaRPr lang="zh-CN" altLang="en-US" dirty="0">
              <a:solidFill>
                <a:srgbClr val="000000"/>
              </a:solidFill>
              <a:latin typeface="楷体_GB2312" pitchFamily="49" charset="-122"/>
              <a:ea typeface="楷体_GB2312" pitchFamily="49" charset="-122"/>
            </a:endParaRPr>
          </a:p>
          <a:p>
            <a:pPr eaLnBrk="0" hangingPunct="0"/>
            <a:r>
              <a:rPr lang="en-US" altLang="zh-CN" dirty="0">
                <a:solidFill>
                  <a:srgbClr val="000000"/>
                </a:solidFill>
                <a:latin typeface="楷体_GB2312" pitchFamily="49" charset="-122"/>
                <a:ea typeface="楷体_GB2312" pitchFamily="49" charset="-122"/>
              </a:rPr>
              <a:t>3</a:t>
            </a:r>
            <a:r>
              <a:rPr lang="zh-CN" altLang="en-US" dirty="0">
                <a:solidFill>
                  <a:srgbClr val="000000"/>
                </a:solidFill>
                <a:latin typeface="楷体_GB2312" pitchFamily="49" charset="-122"/>
                <a:ea typeface="楷体_GB2312" pitchFamily="49" charset="-122"/>
              </a:rPr>
              <a:t>、</a:t>
            </a:r>
            <a:r>
              <a:rPr lang="en-US" altLang="zh-CN" dirty="0">
                <a:solidFill>
                  <a:srgbClr val="000000"/>
                </a:solidFill>
                <a:latin typeface="楷体_GB2312" pitchFamily="49" charset="-122"/>
                <a:ea typeface="楷体_GB2312" pitchFamily="49" charset="-122"/>
              </a:rPr>
              <a:t>HIV</a:t>
            </a:r>
            <a:r>
              <a:rPr lang="zh-CN" altLang="en-US" dirty="0">
                <a:solidFill>
                  <a:srgbClr val="000000"/>
                </a:solidFill>
                <a:latin typeface="楷体_GB2312" pitchFamily="49" charset="-122"/>
                <a:ea typeface="楷体_GB2312" pitchFamily="49" charset="-122"/>
              </a:rPr>
              <a:t>病毒在昆虫体内，只能存活极短时间。</a:t>
            </a:r>
            <a:endParaRPr lang="zh-CN" altLang="en-US" dirty="0">
              <a:solidFill>
                <a:srgbClr val="000000"/>
              </a:solidFill>
              <a:latin typeface="楷体_GB2312" pitchFamily="49" charset="-122"/>
              <a:ea typeface="楷体_GB2312" pitchFamily="49" charset="-122"/>
            </a:endParaRPr>
          </a:p>
        </p:txBody>
      </p:sp>
      <p:sp>
        <p:nvSpPr>
          <p:cNvPr id="20486" name="Rectangle 7"/>
          <p:cNvSpPr/>
          <p:nvPr/>
        </p:nvSpPr>
        <p:spPr>
          <a:xfrm>
            <a:off x="4848225" y="1601788"/>
            <a:ext cx="4324350" cy="915987"/>
          </a:xfrm>
          <a:prstGeom prst="rect">
            <a:avLst/>
          </a:prstGeom>
          <a:noFill/>
          <a:ln w="9525">
            <a:noFill/>
          </a:ln>
        </p:spPr>
        <p:txBody>
          <a:bodyPr wrap="none" lIns="90000" tIns="46800" rIns="90000" bIns="46800">
            <a:spAutoFit/>
          </a:bodyPr>
          <a:lstStyle/>
          <a:p>
            <a:r>
              <a:rPr lang="zh-CN" altLang="en-US" sz="1800" dirty="0">
                <a:solidFill>
                  <a:srgbClr val="000000"/>
                </a:solidFill>
                <a:latin typeface="Arial" panose="020B0604020202020204" pitchFamily="34" charset="0"/>
                <a:ea typeface="楷体_GB2312" pitchFamily="49" charset="-122"/>
              </a:rPr>
              <a:t>从理论上讲：蚊子在艾滋病病人和健康人</a:t>
            </a:r>
            <a:endParaRPr lang="zh-CN" altLang="en-US" sz="1800" dirty="0">
              <a:solidFill>
                <a:srgbClr val="000000"/>
              </a:solidFill>
              <a:latin typeface="Arial" panose="020B0604020202020204" pitchFamily="34" charset="0"/>
              <a:ea typeface="楷体_GB2312" pitchFamily="49" charset="-122"/>
            </a:endParaRPr>
          </a:p>
          <a:p>
            <a:r>
              <a:rPr lang="zh-CN" altLang="en-US" sz="1800" dirty="0">
                <a:solidFill>
                  <a:srgbClr val="000000"/>
                </a:solidFill>
                <a:latin typeface="Arial" panose="020B0604020202020204" pitchFamily="34" charset="0"/>
                <a:ea typeface="楷体_GB2312" pitchFamily="49" charset="-122"/>
              </a:rPr>
              <a:t>身上来回不停地吸血，要达到致病的</a:t>
            </a:r>
            <a:endParaRPr lang="zh-CN" altLang="en-US" sz="1800" dirty="0">
              <a:solidFill>
                <a:srgbClr val="000000"/>
              </a:solidFill>
              <a:latin typeface="Arial" panose="020B0604020202020204" pitchFamily="34" charset="0"/>
              <a:ea typeface="楷体_GB2312" pitchFamily="49" charset="-122"/>
            </a:endParaRPr>
          </a:p>
          <a:p>
            <a:r>
              <a:rPr lang="zh-CN" altLang="en-US" sz="1800" dirty="0">
                <a:solidFill>
                  <a:srgbClr val="000000"/>
                </a:solidFill>
                <a:latin typeface="Arial" panose="020B0604020202020204" pitchFamily="34" charset="0"/>
                <a:ea typeface="楷体_GB2312" pitchFamily="49" charset="-122"/>
              </a:rPr>
              <a:t>病毒量，至少要在短时间内来回上千次。</a:t>
            </a:r>
            <a:endParaRPr lang="zh-CN" altLang="en-US" sz="1800" dirty="0">
              <a:solidFill>
                <a:srgbClr val="000000"/>
              </a:solidFill>
              <a:latin typeface="Arial" panose="020B0604020202020204" pitchFamily="34" charset="0"/>
              <a:ea typeface="楷体_GB2312"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Grp="1"/>
          </p:cNvGrpSpPr>
          <p:nvPr/>
        </p:nvGrpSpPr>
        <p:grpSpPr>
          <a:xfrm>
            <a:off x="290513" y="411163"/>
            <a:ext cx="6169025" cy="647700"/>
            <a:chOff x="720" y="1392"/>
            <a:chExt cx="4058" cy="480"/>
          </a:xfrm>
        </p:grpSpPr>
        <p:sp>
          <p:nvSpPr>
            <p:cNvPr id="5" name="AutoShape 4"/>
            <p:cNvSpPr>
              <a:spLocks noChangeArrowheads="1"/>
            </p:cNvSpPr>
            <p:nvPr/>
          </p:nvSpPr>
          <p:spPr bwMode="gray">
            <a:xfrm>
              <a:off x="720" y="1392"/>
              <a:ext cx="4058" cy="480"/>
            </a:xfrm>
            <a:prstGeom prst="roundRect">
              <a:avLst>
                <a:gd name="adj" fmla="val 17509"/>
              </a:avLst>
            </a:prstGeom>
            <a:solidFill>
              <a:srgbClr val="FFFF99"/>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pSp>
          <p:nvGrpSpPr>
            <p:cNvPr id="21510" name="Group 5"/>
            <p:cNvGrpSpPr/>
            <p:nvPr/>
          </p:nvGrpSpPr>
          <p:grpSpPr>
            <a:xfrm>
              <a:off x="730" y="1407"/>
              <a:ext cx="4043" cy="444"/>
              <a:chOff x="744" y="1407"/>
              <a:chExt cx="3988" cy="444"/>
            </a:xfrm>
          </p:grpSpPr>
          <p:sp>
            <p:nvSpPr>
              <p:cNvPr id="7" name="AutoShape 6"/>
              <p:cNvSpPr>
                <a:spLocks noChangeArrowheads="1"/>
              </p:cNvSpPr>
              <p:nvPr/>
            </p:nvSpPr>
            <p:spPr bwMode="gray">
              <a:xfrm>
                <a:off x="744" y="1736"/>
                <a:ext cx="3979" cy="115"/>
              </a:xfrm>
              <a:prstGeom prst="roundRect">
                <a:avLst>
                  <a:gd name="adj" fmla="val 50000"/>
                </a:avLst>
              </a:prstGeom>
              <a:solidFill>
                <a:srgbClr val="FFFF99">
                  <a:alpha val="0"/>
                </a:srgbClr>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AutoShape 7"/>
              <p:cNvSpPr>
                <a:spLocks noChangeArrowheads="1"/>
              </p:cNvSpPr>
              <p:nvPr/>
            </p:nvSpPr>
            <p:spPr bwMode="gray">
              <a:xfrm>
                <a:off x="744" y="1407"/>
                <a:ext cx="3979" cy="115"/>
              </a:xfrm>
              <a:prstGeom prst="roundRect">
                <a:avLst>
                  <a:gd name="adj" fmla="val 50000"/>
                </a:avLst>
              </a:prstGeom>
              <a:solidFill>
                <a:srgbClr val="FFFF99"/>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pSp>
      </p:grpSp>
      <p:sp>
        <p:nvSpPr>
          <p:cNvPr id="10" name="Text Box 29"/>
          <p:cNvSpPr txBox="1">
            <a:spLocks noGrp="1" noChangeArrowheads="1"/>
          </p:cNvSpPr>
          <p:nvPr>
            <p:ph idx="1"/>
          </p:nvPr>
        </p:nvSpPr>
        <p:spPr>
          <a:xfrm>
            <a:off x="295275" y="1489075"/>
            <a:ext cx="8524875" cy="3357563"/>
          </a:xfrm>
        </p:spPr>
        <p:txBody>
          <a:bodyPr vert="horz" wrap="square" lIns="90000" tIns="46800" rIns="90000" bIns="46800" numCol="1" anchor="t" anchorCtr="0" compatLnSpc="1">
            <a:spAutoFit/>
          </a:bodyPr>
          <a:lstStyle/>
          <a:p>
            <a:pPr marL="180975" marR="0" lvl="0" indent="-180975" algn="l" defTabSz="914400" rtl="0" eaLnBrk="0" fontAlgn="base" latinLnBrk="0" hangingPunct="0">
              <a:lnSpc>
                <a:spcPct val="100000"/>
              </a:lnSpc>
              <a:spcBef>
                <a:spcPct val="0"/>
              </a:spcBef>
              <a:spcAft>
                <a:spcPct val="40000"/>
              </a:spcAft>
              <a:buClrTx/>
              <a:buSzTx/>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sym typeface="+mn-ea"/>
              </a:rPr>
              <a:t>流行现状</a:t>
            </a:r>
            <a:r>
              <a:rPr kumimoji="0" lang="en-US" altLang="zh-CN"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sym typeface="+mn-ea"/>
              </a:rPr>
              <a:t>-</a:t>
            </a:r>
            <a:r>
              <a:rPr kumimoji="0" lang="zh-CN" alt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sym typeface="+mn-ea"/>
              </a:rPr>
              <a:t>传播途径</a:t>
            </a:r>
            <a:endParaRPr kumimoji="0" lang="en-US" altLang="zh-CN"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sym typeface="+mn-ea"/>
            </a:endParaRPr>
          </a:p>
          <a:p>
            <a:pPr marL="180975" marR="0" lvl="0" indent="-180975" algn="l" defTabSz="914400" rtl="0" eaLnBrk="0" fontAlgn="base" latinLnBrk="0" hangingPunct="0">
              <a:lnSpc>
                <a:spcPct val="100000"/>
              </a:lnSpc>
              <a:spcBef>
                <a:spcPct val="0"/>
              </a:spcBef>
              <a:spcAft>
                <a:spcPct val="40000"/>
              </a:spcAft>
              <a:buClrTx/>
              <a:buSzTx/>
              <a:buFont typeface="Wingdings" panose="05000000000000000000" pitchFamily="2" charset="2"/>
              <a:buNone/>
              <a:defRPr/>
            </a:pPr>
            <a:endParaRPr kumimoji="0" lang="zh-CN" alt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sym typeface="+mn-ea"/>
            </a:endParaRPr>
          </a:p>
          <a:p>
            <a:pPr marL="180975" marR="0" lvl="0" indent="-180975" algn="l" defTabSz="914400" rtl="0" eaLnBrk="0" fontAlgn="base" latinLnBrk="1" hangingPunct="0">
              <a:lnSpc>
                <a:spcPct val="100000"/>
              </a:lnSpc>
              <a:spcBef>
                <a:spcPct val="0"/>
              </a:spcBef>
              <a:spcAft>
                <a:spcPct val="40000"/>
              </a:spcAft>
              <a:buClrTx/>
              <a:buSzTx/>
              <a:buFont typeface="Wingdings" panose="05000000000000000000" pitchFamily="2" charset="2"/>
              <a:buChar char="§"/>
              <a:defRPr/>
            </a:pP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传播人群方面，</a:t>
            </a:r>
            <a:r>
              <a:rPr kumimoji="0" lang="zh-CN" altLang="en-US" sz="2000" b="0" i="0" u="none" strike="noStrike" kern="1200" cap="none" spc="0" normalizeH="0" baseline="0" noProof="0" dirty="0" smtClean="0">
                <a:ln>
                  <a:noFill/>
                </a:ln>
                <a:solidFill>
                  <a:srgbClr val="FF0000"/>
                </a:solidFill>
                <a:effectLst/>
                <a:uLnTx/>
                <a:uFillTx/>
                <a:latin typeface="+mn-lt"/>
                <a:ea typeface="宋体" panose="02010600030101010101" pitchFamily="2" charset="-122"/>
                <a:cs typeface="+mn-cs"/>
              </a:rPr>
              <a:t>青年学生群体</a:t>
            </a: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和</a:t>
            </a:r>
            <a:r>
              <a:rPr kumimoji="0" lang="zh-CN" altLang="en-US" sz="2000" b="0" i="0" u="none" strike="noStrike" kern="1200" cap="none" spc="0" normalizeH="0" baseline="0" noProof="0" dirty="0" smtClean="0">
                <a:ln>
                  <a:noFill/>
                </a:ln>
                <a:solidFill>
                  <a:srgbClr val="FF0000"/>
                </a:solidFill>
                <a:effectLst/>
                <a:uLnTx/>
                <a:uFillTx/>
                <a:latin typeface="+mn-lt"/>
                <a:ea typeface="宋体" panose="02010600030101010101" pitchFamily="2" charset="-122"/>
                <a:cs typeface="+mn-cs"/>
              </a:rPr>
              <a:t>老年人群体</a:t>
            </a: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感染人数大幅增加。</a:t>
            </a:r>
            <a:r>
              <a:rPr kumimoji="0" lang="zh-CN" altLang="en-US" sz="2000" b="0" i="0" u="none" strike="noStrike" kern="1200" cap="none" spc="0" normalizeH="0" baseline="0" noProof="0" dirty="0" smtClean="0">
                <a:ln>
                  <a:noFill/>
                </a:ln>
                <a:solidFill>
                  <a:srgbClr val="FF0000"/>
                </a:solidFill>
                <a:effectLst/>
                <a:uLnTx/>
                <a:uFillTx/>
                <a:latin typeface="+mn-lt"/>
                <a:ea typeface="宋体" panose="02010600030101010101" pitchFamily="2" charset="-122"/>
                <a:cs typeface="+mn-cs"/>
              </a:rPr>
              <a:t>新确诊感染</a:t>
            </a:r>
            <a:r>
              <a:rPr kumimoji="0" lang="en-US" altLang="zh-CN" sz="2000" b="0" i="0" u="none" strike="noStrike" kern="1200" cap="none" spc="0" normalizeH="0" baseline="0" noProof="0" dirty="0" smtClean="0">
                <a:ln>
                  <a:noFill/>
                </a:ln>
                <a:solidFill>
                  <a:srgbClr val="FF0000"/>
                </a:solidFill>
                <a:effectLst/>
                <a:uLnTx/>
                <a:uFillTx/>
                <a:latin typeface="+mn-lt"/>
                <a:ea typeface="宋体" panose="02010600030101010101" pitchFamily="2" charset="-122"/>
                <a:cs typeface="+mn-cs"/>
              </a:rPr>
              <a:t>HIV</a:t>
            </a:r>
            <a:r>
              <a:rPr kumimoji="0" lang="zh-CN" altLang="en-US" sz="2000" b="0" i="0" u="none" strike="noStrike" kern="1200" cap="none" spc="0" normalizeH="0" baseline="0" noProof="0" dirty="0" smtClean="0">
                <a:ln>
                  <a:noFill/>
                </a:ln>
                <a:solidFill>
                  <a:srgbClr val="FF0000"/>
                </a:solidFill>
                <a:effectLst/>
                <a:uLnTx/>
                <a:uFillTx/>
                <a:latin typeface="+mn-lt"/>
                <a:ea typeface="宋体" panose="02010600030101010101" pitchFamily="2" charset="-122"/>
                <a:cs typeface="+mn-cs"/>
              </a:rPr>
              <a:t>的大学生人数年增长率约为</a:t>
            </a:r>
            <a:r>
              <a:rPr kumimoji="0" lang="en-US" altLang="zh-CN" sz="2000" b="0" i="0" u="none" strike="noStrike" kern="1200" cap="none" spc="0" normalizeH="0" baseline="0" noProof="0" dirty="0" smtClean="0">
                <a:ln>
                  <a:noFill/>
                </a:ln>
                <a:solidFill>
                  <a:srgbClr val="FF0000"/>
                </a:solidFill>
                <a:effectLst/>
                <a:uLnTx/>
                <a:uFillTx/>
                <a:latin typeface="+mn-lt"/>
                <a:ea typeface="宋体" panose="02010600030101010101" pitchFamily="2" charset="-122"/>
                <a:cs typeface="+mn-cs"/>
              </a:rPr>
              <a:t>30%-50%</a:t>
            </a:r>
            <a:r>
              <a:rPr kumimoji="0" lang="zh-CN" altLang="en-US" sz="2000" b="0" i="0" u="none" strike="noStrike" kern="1200" cap="none" spc="0" normalizeH="0" baseline="0" noProof="0" dirty="0" smtClean="0">
                <a:ln>
                  <a:noFill/>
                </a:ln>
                <a:solidFill>
                  <a:srgbClr val="FF0000"/>
                </a:solidFill>
                <a:effectLst/>
                <a:uLnTx/>
                <a:uFillTx/>
                <a:latin typeface="+mn-lt"/>
                <a:ea typeface="宋体" panose="02010600030101010101" pitchFamily="2" charset="-122"/>
                <a:cs typeface="+mn-cs"/>
              </a:rPr>
              <a:t>。</a:t>
            </a:r>
            <a:r>
              <a:rPr kumimoji="0" lang="zh-CN" altLang="en-US"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中国</a:t>
            </a:r>
            <a:r>
              <a:rPr kumimoji="0" lang="en-US" altLang="zh-CN"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60</a:t>
            </a:r>
            <a:r>
              <a:rPr kumimoji="0" lang="zh-CN" altLang="en-US"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岁以上的男性群体感染病例报告数，从</a:t>
            </a:r>
            <a:r>
              <a:rPr kumimoji="0" lang="en-US" altLang="zh-CN"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2012</a:t>
            </a:r>
            <a:r>
              <a:rPr kumimoji="0" lang="zh-CN" altLang="en-US"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年的</a:t>
            </a:r>
            <a:r>
              <a:rPr kumimoji="0" lang="en-US" altLang="zh-CN"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8391</a:t>
            </a:r>
            <a:r>
              <a:rPr kumimoji="0" lang="zh-CN" altLang="en-US"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例上升到</a:t>
            </a:r>
            <a:r>
              <a:rPr kumimoji="0" lang="en-US" altLang="zh-CN"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2018</a:t>
            </a:r>
            <a:r>
              <a:rPr kumimoji="0" lang="zh-CN" altLang="en-US"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年的</a:t>
            </a:r>
            <a:r>
              <a:rPr kumimoji="0" lang="en-US" altLang="zh-CN"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24465</a:t>
            </a:r>
            <a:r>
              <a:rPr kumimoji="0" lang="zh-CN" altLang="en-US"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rPr>
              <a:t>例。</a:t>
            </a:r>
            <a:endParaRPr kumimoji="0" lang="zh-CN" altLang="en-US" sz="2000" b="0" i="0" u="none" strike="noStrike" kern="1200" cap="none" spc="0" normalizeH="0" baseline="0" noProof="0" dirty="0" smtClean="0">
              <a:ln>
                <a:noFill/>
              </a:ln>
              <a:solidFill>
                <a:srgbClr val="002060"/>
              </a:solidFill>
              <a:effectLst/>
              <a:uLnTx/>
              <a:uFillTx/>
              <a:latin typeface="+mn-lt"/>
              <a:ea typeface="宋体" panose="02010600030101010101" pitchFamily="2" charset="-122"/>
              <a:cs typeface="+mn-cs"/>
            </a:endParaRPr>
          </a:p>
          <a:p>
            <a:pPr marL="180975" marR="0" lvl="0" indent="-180975" algn="l" defTabSz="914400" rtl="0" eaLnBrk="0" fontAlgn="base" latinLnBrk="1" hangingPunct="0">
              <a:lnSpc>
                <a:spcPct val="100000"/>
              </a:lnSpc>
              <a:spcBef>
                <a:spcPct val="0"/>
              </a:spcBef>
              <a:spcAft>
                <a:spcPct val="40000"/>
              </a:spcAft>
              <a:buClrTx/>
              <a:buSzTx/>
              <a:buFont typeface="Wingdings" panose="05000000000000000000" pitchFamily="2" charset="2"/>
              <a:buChar char="§"/>
              <a:defRPr/>
            </a:pPr>
            <a:r>
              <a:rPr kumimoji="0" lang="zh-CN" altLang="en-US" sz="2000" b="0" i="0" u="none" strike="noStrike" kern="1200" cap="none" spc="0" normalizeH="0" baseline="0" noProof="0" dirty="0" smtClean="0">
                <a:ln>
                  <a:noFill/>
                </a:ln>
                <a:solidFill>
                  <a:srgbClr val="FF0000"/>
                </a:solidFill>
                <a:effectLst/>
                <a:uLnTx/>
                <a:uFillTx/>
                <a:latin typeface="+mn-lt"/>
                <a:ea typeface="宋体" panose="02010600030101010101" pitchFamily="2" charset="-122"/>
                <a:cs typeface="+mn-cs"/>
              </a:rPr>
              <a:t>传播方式方面，性传播占据绝对主力，近年来中国新增的感染病例中</a:t>
            </a: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95%</a:t>
            </a: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通过性传播感染，其中异性传播约占</a:t>
            </a:r>
            <a:r>
              <a:rPr kumimoji="0" lang="en-US" altLang="zh-CN"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70%</a:t>
            </a: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。国家检测数据显示，男性同性性行为者每</a:t>
            </a:r>
            <a:r>
              <a:rPr kumimoji="0" lang="en-US" altLang="zh-CN"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100</a:t>
            </a: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人中约有</a:t>
            </a:r>
            <a:r>
              <a:rPr kumimoji="0" lang="en-US" altLang="zh-CN"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8</a:t>
            </a:r>
            <a:r>
              <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人感染艾滋病，风险相对较高，</a:t>
            </a:r>
            <a:endPar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180975" marR="0" lvl="0" indent="-180975" algn="l" defTabSz="914400" rtl="0" eaLnBrk="0" fontAlgn="base" latinLnBrk="0" hangingPunct="0">
              <a:lnSpc>
                <a:spcPct val="100000"/>
              </a:lnSpc>
              <a:spcBef>
                <a:spcPct val="0"/>
              </a:spcBef>
              <a:spcAft>
                <a:spcPct val="40000"/>
              </a:spcAft>
              <a:buClrTx/>
              <a:buSzTx/>
              <a:buFont typeface="Wingdings" panose="05000000000000000000" pitchFamily="2" charset="2"/>
              <a:buNone/>
              <a:defRPr/>
            </a:pPr>
            <a:endPar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
        <p:nvSpPr>
          <p:cNvPr id="21508" name="Text Box 29"/>
          <p:cNvSpPr txBox="1"/>
          <p:nvPr/>
        </p:nvSpPr>
        <p:spPr>
          <a:xfrm>
            <a:off x="473075" y="455613"/>
            <a:ext cx="4086225" cy="701675"/>
          </a:xfrm>
          <a:prstGeom prst="rect">
            <a:avLst/>
          </a:prstGeom>
          <a:noFill/>
          <a:ln w="9525">
            <a:noFill/>
          </a:ln>
        </p:spPr>
        <p:txBody>
          <a:bodyPr lIns="90000" tIns="46800" rIns="90000" bIns="46800">
            <a:spAutoFit/>
          </a:bodyPr>
          <a:lstStyle/>
          <a:p>
            <a:pPr>
              <a:spcBef>
                <a:spcPct val="50000"/>
              </a:spcBef>
            </a:pPr>
            <a:r>
              <a:rPr lang="zh-CN" altLang="en-US" dirty="0">
                <a:solidFill>
                  <a:srgbClr val="333333"/>
                </a:solidFill>
                <a:latin typeface="Arial" panose="020B0604020202020204" pitchFamily="34" charset="0"/>
                <a:ea typeface="宋体" panose="02010600030101010101" pitchFamily="2" charset="-122"/>
              </a:rPr>
              <a:t>艾滋病就在我们身边</a:t>
            </a:r>
            <a:endParaRPr lang="zh-CN" altLang="en-US" dirty="0">
              <a:solidFill>
                <a:srgbClr val="333333"/>
              </a:solidFill>
              <a:latin typeface="Arial" panose="020B0604020202020204" pitchFamily="34" charset="0"/>
              <a:ea typeface="宋体" panose="02010600030101010101" pitchFamily="2" charset="-122"/>
            </a:endParaRPr>
          </a:p>
          <a:p>
            <a:pPr eaLnBrk="0" hangingPunct="0"/>
            <a:endParaRPr lang="zh-CN" altLang="en-US" b="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内容占位符 2"/>
          <p:cNvSpPr>
            <a:spLocks noGrp="1"/>
          </p:cNvSpPr>
          <p:nvPr>
            <p:ph idx="4294967295"/>
          </p:nvPr>
        </p:nvSpPr>
        <p:spPr>
          <a:xfrm>
            <a:off x="868045" y="2027555"/>
            <a:ext cx="7807325" cy="3242945"/>
          </a:xfrm>
        </p:spPr>
        <p:txBody>
          <a:bodyPr vert="horz" wrap="square" lIns="0" tIns="0" rIns="0" bIns="0" anchor="t" anchorCtr="0"/>
          <a:lstStyle/>
          <a:p>
            <a:r>
              <a:rPr lang="zh-CN" altLang="en-US" sz="2800" dirty="0">
                <a:ea typeface="宋体" panose="02010600030101010101" pitchFamily="2" charset="-122"/>
              </a:rPr>
              <a:t>随科学进步母婴传播阻断成功率高。</a:t>
            </a:r>
            <a:endParaRPr lang="zh-CN" altLang="en-US" sz="2800" dirty="0">
              <a:ea typeface="宋体" panose="02010600030101010101" pitchFamily="2" charset="-122"/>
            </a:endParaRPr>
          </a:p>
          <a:p>
            <a:r>
              <a:rPr lang="zh-CN" altLang="en-US" sz="2800" dirty="0">
                <a:ea typeface="宋体" panose="02010600030101010101" pitchFamily="2" charset="-122"/>
              </a:rPr>
              <a:t>一次性针具获得方便共用针头减少、禁毒力度。</a:t>
            </a:r>
            <a:endParaRPr lang="zh-CN" altLang="en-US" sz="2800" dirty="0">
              <a:ea typeface="宋体" panose="02010600030101010101" pitchFamily="2" charset="-122"/>
            </a:endParaRPr>
          </a:p>
          <a:p>
            <a:r>
              <a:rPr lang="zh-CN" altLang="en-US" sz="2800" dirty="0">
                <a:ea typeface="宋体" panose="02010600030101010101" pitchFamily="2" charset="-122"/>
              </a:rPr>
              <a:t>血液制品规范管理。</a:t>
            </a:r>
            <a:endParaRPr lang="en-US" altLang="zh-CN" sz="2800" dirty="0">
              <a:ea typeface="宋体" panose="02010600030101010101" pitchFamily="2" charset="-122"/>
            </a:endParaRPr>
          </a:p>
          <a:p>
            <a:r>
              <a:rPr lang="zh-CN" altLang="en-US" sz="2800" dirty="0">
                <a:ea typeface="宋体" panose="02010600030101010101" pitchFamily="2" charset="-122"/>
              </a:rPr>
              <a:t>性教育开放脚步追不上性开放的程度。</a:t>
            </a:r>
            <a:endParaRPr lang="en-US" altLang="zh-CN" sz="2800" dirty="0">
              <a:ea typeface="宋体" panose="02010600030101010101" pitchFamily="2" charset="-122"/>
            </a:endParaRPr>
          </a:p>
          <a:p>
            <a:r>
              <a:rPr lang="zh-CN" altLang="en-US" sz="2800" dirty="0">
                <a:ea typeface="宋体" panose="02010600030101010101" pitchFamily="2" charset="-122"/>
              </a:rPr>
              <a:t>同性文化输入。</a:t>
            </a:r>
            <a:endParaRPr lang="en-US" altLang="zh-CN" sz="2800" dirty="0">
              <a:ea typeface="宋体" panose="02010600030101010101" pitchFamily="2" charset="-122"/>
            </a:endParaRPr>
          </a:p>
          <a:p>
            <a:r>
              <a:rPr lang="zh-CN" altLang="en-US" sz="2800" dirty="0">
                <a:ea typeface="宋体" panose="02010600030101010101" pitchFamily="2" charset="-122"/>
              </a:rPr>
              <a:t>空巢老人增多。</a:t>
            </a:r>
            <a:endParaRPr lang="en-US" altLang="zh-CN" sz="2800" dirty="0">
              <a:ea typeface="宋体" panose="02010600030101010101" pitchFamily="2" charset="-122"/>
            </a:endParaRPr>
          </a:p>
          <a:p>
            <a:r>
              <a:rPr lang="zh-CN" altLang="en-US" sz="2800" dirty="0">
                <a:ea typeface="宋体" panose="02010600030101010101" pitchFamily="2" charset="-122"/>
              </a:rPr>
              <a:t>安全套普及率低。</a:t>
            </a:r>
            <a:endParaRPr lang="en-US" altLang="zh-CN" sz="2800" dirty="0">
              <a:ea typeface="宋体" panose="02010600030101010101" pitchFamily="2" charset="-122"/>
            </a:endParaRPr>
          </a:p>
          <a:p>
            <a:endParaRPr lang="en-US" altLang="zh-CN" dirty="0">
              <a:ea typeface="宋体" panose="02010600030101010101" pitchFamily="2" charset="-122"/>
            </a:endParaRPr>
          </a:p>
          <a:p>
            <a:endParaRPr lang="zh-CN" altLang="en-US" dirty="0">
              <a:ea typeface="宋体" panose="02010600030101010101" pitchFamily="2" charset="-122"/>
            </a:endParaRPr>
          </a:p>
        </p:txBody>
      </p:sp>
      <p:sp>
        <p:nvSpPr>
          <p:cNvPr id="22531" name="TextBox 2"/>
          <p:cNvSpPr txBox="1"/>
          <p:nvPr/>
        </p:nvSpPr>
        <p:spPr>
          <a:xfrm>
            <a:off x="731838" y="968375"/>
            <a:ext cx="3452812" cy="461963"/>
          </a:xfrm>
          <a:prstGeom prst="rect">
            <a:avLst/>
          </a:prstGeom>
          <a:noFill/>
          <a:ln w="9525">
            <a:noFill/>
          </a:ln>
        </p:spPr>
        <p:txBody>
          <a:bodyPr>
            <a:spAutoFit/>
          </a:bodyPr>
          <a:lstStyle/>
          <a:p>
            <a:pPr eaLnBrk="0" hangingPunct="0"/>
            <a:r>
              <a:rPr lang="zh-CN" altLang="en-US" sz="2400" dirty="0">
                <a:latin typeface="Arial" panose="020B0604020202020204" pitchFamily="34" charset="0"/>
                <a:ea typeface="宋体" panose="02010600030101010101" pitchFamily="2" charset="-122"/>
              </a:rPr>
              <a:t>性传播成为主流 </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vert="horz" wrap="square" lIns="0" tIns="45720" rIns="0" bIns="45720" anchor="t" anchorCtr="0"/>
          <a:lstStyle/>
          <a:p>
            <a:r>
              <a:rPr lang="zh-CN" altLang="en-US" dirty="0">
                <a:ea typeface="宋体" panose="02010600030101010101" pitchFamily="2" charset="-122"/>
              </a:rPr>
              <a:t>安全套的作用</a:t>
            </a:r>
            <a:endParaRPr lang="zh-CN" altLang="en-US" dirty="0">
              <a:ea typeface="宋体" panose="02010600030101010101" pitchFamily="2" charset="-122"/>
            </a:endParaRPr>
          </a:p>
        </p:txBody>
      </p:sp>
      <p:sp>
        <p:nvSpPr>
          <p:cNvPr id="23555" name="内容占位符 2"/>
          <p:cNvSpPr>
            <a:spLocks noGrp="1"/>
          </p:cNvSpPr>
          <p:nvPr>
            <p:ph idx="1"/>
          </p:nvPr>
        </p:nvSpPr>
        <p:spPr>
          <a:xfrm>
            <a:off x="295275" y="1489075"/>
            <a:ext cx="5341938" cy="4470400"/>
          </a:xfrm>
        </p:spPr>
        <p:txBody>
          <a:bodyPr vert="horz" wrap="square" lIns="0" tIns="0" rIns="0" bIns="0" anchor="t" anchorCtr="0"/>
          <a:lstStyle/>
          <a:p>
            <a:r>
              <a:rPr lang="zh-CN" altLang="en-US" sz="2400" dirty="0">
                <a:ea typeface="宋体" panose="02010600030101010101" pitchFamily="2" charset="-122"/>
              </a:rPr>
              <a:t>避孕：方便快捷，无副作用，避孕成功率高。</a:t>
            </a:r>
            <a:endParaRPr lang="en-US" altLang="zh-CN" sz="2400" dirty="0">
              <a:ea typeface="宋体" panose="02010600030101010101" pitchFamily="2" charset="-122"/>
            </a:endParaRPr>
          </a:p>
          <a:p>
            <a:r>
              <a:rPr lang="zh-CN" altLang="en-US" sz="2400" dirty="0">
                <a:ea typeface="宋体" panose="02010600030101010101" pitchFamily="2" charset="-122"/>
              </a:rPr>
              <a:t>预防性病：规范使用安全套感染艾滋病概率降低</a:t>
            </a:r>
            <a:r>
              <a:rPr lang="en-US" altLang="zh-CN" sz="2400" dirty="0">
                <a:ea typeface="宋体" panose="02010600030101010101" pitchFamily="2" charset="-122"/>
              </a:rPr>
              <a:t>85%</a:t>
            </a:r>
            <a:r>
              <a:rPr lang="zh-CN" altLang="en-US" sz="2400" dirty="0">
                <a:ea typeface="宋体" panose="02010600030101010101" pitchFamily="2" charset="-122"/>
              </a:rPr>
              <a:t>；感染淋病概率降低</a:t>
            </a:r>
            <a:r>
              <a:rPr lang="en-US" altLang="zh-CN" sz="2400" dirty="0">
                <a:ea typeface="宋体" panose="02010600030101010101" pitchFamily="2" charset="-122"/>
              </a:rPr>
              <a:t>85%</a:t>
            </a:r>
            <a:r>
              <a:rPr lang="zh-CN" altLang="en-US" sz="2400" dirty="0">
                <a:ea typeface="宋体" panose="02010600030101010101" pitchFamily="2" charset="-122"/>
              </a:rPr>
              <a:t>；但梅毒，乳头瘤病毒，疱疹病毒无法有效防止，可通过无法覆盖的部位接触传播。</a:t>
            </a:r>
            <a:endParaRPr lang="zh-CN" altLang="en-US" sz="2400" dirty="0">
              <a:ea typeface="宋体" panose="02010600030101010101" pitchFamily="2" charset="-122"/>
            </a:endParaRPr>
          </a:p>
          <a:p>
            <a:r>
              <a:rPr lang="zh-CN" altLang="en-US" sz="2400" dirty="0">
                <a:ea typeface="宋体" panose="02010600030101010101" pitchFamily="2" charset="-122"/>
                <a:sym typeface="+mn-ea"/>
              </a:rPr>
              <a:t>避免宫颈的直接刺激和病毒传播，减少宫颈癌和其他生殖器癌的发生。</a:t>
            </a:r>
            <a:endParaRPr lang="en-US" altLang="zh-CN" sz="2400" dirty="0">
              <a:ea typeface="宋体" panose="02010600030101010101" pitchFamily="2" charset="-122"/>
            </a:endParaRPr>
          </a:p>
          <a:p>
            <a:endParaRPr lang="en-US" altLang="zh-CN" sz="2400" dirty="0">
              <a:ea typeface="宋体" panose="02010600030101010101" pitchFamily="2" charset="-122"/>
            </a:endParaRPr>
          </a:p>
        </p:txBody>
      </p:sp>
      <p:pic>
        <p:nvPicPr>
          <p:cNvPr id="23556" name="图片 3" descr="src=http___pic.soutu123.com_element_origin_min_pic_17_02_22_3e06e31b6f2213ff89821a6fe82ee66d.jpg!_fw_700_quality_90_unsharp_true_compress_true&amp;refer=http___pic.soutu123.jpg">
            <a:hlinkClick r:id="rId1" action="ppaction://hlinkfile"/>
          </p:cNvPr>
          <p:cNvPicPr>
            <a:picLocks noChangeAspect="1"/>
          </p:cNvPicPr>
          <p:nvPr/>
        </p:nvPicPr>
        <p:blipFill>
          <a:blip r:embed="rId2"/>
          <a:stretch>
            <a:fillRect/>
          </a:stretch>
        </p:blipFill>
        <p:spPr>
          <a:xfrm>
            <a:off x="5465763" y="1893888"/>
            <a:ext cx="3678237" cy="4344987"/>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90513" y="411163"/>
            <a:ext cx="6169025" cy="647700"/>
          </a:xfrm>
        </p:spPr>
        <p:txBody>
          <a:bodyPr/>
          <a:p>
            <a:endParaRPr lang="zh-CN" altLang="en-US"/>
          </a:p>
        </p:txBody>
      </p:sp>
      <p:sp>
        <p:nvSpPr>
          <p:cNvPr id="3" name="内容占位符 2"/>
          <p:cNvSpPr>
            <a:spLocks noGrp="1"/>
          </p:cNvSpPr>
          <p:nvPr>
            <p:ph idx="1"/>
          </p:nvPr>
        </p:nvSpPr>
        <p:spPr>
          <a:xfrm>
            <a:off x="295275" y="2425700"/>
            <a:ext cx="8524875" cy="2147570"/>
          </a:xfrm>
        </p:spPr>
        <p:txBody>
          <a:bodyPr/>
          <a:p>
            <a:pPr algn="ctr"/>
            <a:r>
              <a:rPr lang="en-US" altLang="zh-CN" dirty="0">
                <a:latin typeface="Arial" panose="020B0604020202020204" pitchFamily="34" charset="0"/>
                <a:ea typeface="宋体" panose="02010600030101010101" pitchFamily="2" charset="-122"/>
                <a:sym typeface="+mn-ea"/>
              </a:rPr>
              <a:t> </a:t>
            </a:r>
            <a:endParaRPr lang="en-US" altLang="zh-CN" dirty="0">
              <a:latin typeface="Arial" panose="020B0604020202020204" pitchFamily="34" charset="0"/>
              <a:ea typeface="宋体" panose="02010600030101010101" pitchFamily="2" charset="-122"/>
              <a:sym typeface="+mn-ea"/>
            </a:endParaRPr>
          </a:p>
          <a:p>
            <a:pPr algn="ctr"/>
            <a:endParaRPr lang="en-US" altLang="zh-CN" sz="2800" b="1" dirty="0">
              <a:latin typeface="Arial" panose="020B0604020202020204" pitchFamily="34" charset="0"/>
              <a:ea typeface="宋体" panose="02010600030101010101" pitchFamily="2" charset="-122"/>
              <a:sym typeface="+mn-ea"/>
            </a:endParaRPr>
          </a:p>
          <a:p>
            <a:pPr algn="ctr"/>
            <a:r>
              <a:rPr lang="en-US" altLang="zh-CN" sz="2800" b="1" dirty="0">
                <a:latin typeface="Arial" panose="020B0604020202020204" pitchFamily="34" charset="0"/>
                <a:ea typeface="宋体" panose="02010600030101010101" pitchFamily="2" charset="-122"/>
                <a:sym typeface="+mn-ea"/>
              </a:rPr>
              <a:t> “</a:t>
            </a:r>
            <a:r>
              <a:rPr lang="zh-CN" altLang="en-US" sz="2800" b="1" dirty="0">
                <a:latin typeface="Arial" panose="020B0604020202020204" pitchFamily="34" charset="0"/>
                <a:ea typeface="宋体" panose="02010600030101010101" pitchFamily="2" charset="-122"/>
                <a:sym typeface="+mn-ea"/>
              </a:rPr>
              <a:t>一个人纯洁与否，不取决于他知道的多少，而是取决于他的底线在哪里</a:t>
            </a:r>
            <a:r>
              <a:rPr lang="en-US" altLang="zh-CN" sz="2800" b="1" dirty="0">
                <a:latin typeface="Arial" panose="020B0604020202020204" pitchFamily="34" charset="0"/>
                <a:ea typeface="宋体" panose="02010600030101010101" pitchFamily="2" charset="-122"/>
                <a:sym typeface="+mn-ea"/>
              </a:rPr>
              <a:t>”</a:t>
            </a:r>
            <a:endParaRPr lang="en-US" altLang="zh-CN" sz="2800" b="1" dirty="0">
              <a:latin typeface="Arial" panose="020B0604020202020204" pitchFamily="34" charset="0"/>
              <a:ea typeface="宋体" panose="02010600030101010101" pitchFamily="2" charset="-122"/>
            </a:endParaRPr>
          </a:p>
          <a:p>
            <a:pPr algn="ctr"/>
            <a:endParaRPr lang="zh-CN" altLang="en-US" sz="2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p:nvPr/>
        </p:nvSpPr>
        <p:spPr>
          <a:xfrm>
            <a:off x="817563" y="817563"/>
            <a:ext cx="2862262" cy="523875"/>
          </a:xfrm>
          <a:prstGeom prst="rect">
            <a:avLst/>
          </a:prstGeom>
          <a:noFill/>
          <a:ln w="9525">
            <a:noFill/>
          </a:ln>
        </p:spPr>
        <p:txBody>
          <a:bodyPr>
            <a:spAutoFit/>
          </a:bodyPr>
          <a:lstStyle/>
          <a:p>
            <a:pPr eaLnBrk="0" hangingPunct="0"/>
            <a:r>
              <a:rPr lang="zh-CN" altLang="en-US" sz="2800" dirty="0">
                <a:latin typeface="Arial" panose="020B0604020202020204" pitchFamily="34" charset="0"/>
                <a:ea typeface="宋体" panose="02010600030101010101" pitchFamily="2" charset="-122"/>
              </a:rPr>
              <a:t>艾滋病的预防</a:t>
            </a:r>
            <a:endParaRPr lang="zh-CN" altLang="en-US" sz="2800" dirty="0">
              <a:latin typeface="Arial" panose="020B0604020202020204" pitchFamily="34" charset="0"/>
              <a:ea typeface="宋体" panose="02010600030101010101" pitchFamily="2" charset="-122"/>
            </a:endParaRPr>
          </a:p>
        </p:txBody>
      </p:sp>
      <p:sp>
        <p:nvSpPr>
          <p:cNvPr id="24579" name="TextBox 2"/>
          <p:cNvSpPr txBox="1"/>
          <p:nvPr/>
        </p:nvSpPr>
        <p:spPr>
          <a:xfrm>
            <a:off x="914400" y="2054225"/>
            <a:ext cx="4130675" cy="2678113"/>
          </a:xfrm>
          <a:prstGeom prst="rect">
            <a:avLst/>
          </a:prstGeom>
          <a:noFill/>
          <a:ln w="9525">
            <a:noFill/>
          </a:ln>
        </p:spPr>
        <p:txBody>
          <a:bodyPr>
            <a:spAutoFit/>
          </a:bodyPr>
          <a:lstStyle/>
          <a:p>
            <a:pPr eaLnBrk="0" hangingPunct="0">
              <a:buFont typeface="Arial" panose="020B0604020202020204" pitchFamily="34" charset="0"/>
              <a:buChar char="•"/>
            </a:pPr>
            <a:r>
              <a:rPr lang="zh-CN" altLang="en-US" sz="2400" dirty="0">
                <a:solidFill>
                  <a:srgbClr val="FF0000"/>
                </a:solidFill>
                <a:latin typeface="Arial" panose="020B0604020202020204" pitchFamily="34" charset="0"/>
                <a:ea typeface="宋体" panose="02010600030101010101" pitchFamily="2" charset="-122"/>
                <a:hlinkClick r:id="rId1" action="ppaction://hlinkfile"/>
              </a:rPr>
              <a:t>正确使用安全套（最主要）</a:t>
            </a:r>
            <a:endParaRPr lang="en-US" altLang="zh-CN" sz="2400" dirty="0">
              <a:solidFill>
                <a:srgbClr val="FF0000"/>
              </a:solidFill>
              <a:latin typeface="Arial" panose="020B0604020202020204" pitchFamily="34" charset="0"/>
              <a:ea typeface="宋体" panose="02010600030101010101" pitchFamily="2" charset="-122"/>
            </a:endParaRPr>
          </a:p>
          <a:p>
            <a:pPr eaLnBrk="0" hangingPunct="0"/>
            <a:endParaRPr lang="en-US" altLang="zh-CN" sz="2400" dirty="0">
              <a:latin typeface="Arial" panose="020B0604020202020204" pitchFamily="34" charset="0"/>
              <a:ea typeface="宋体" panose="02010600030101010101" pitchFamily="2" charset="-122"/>
            </a:endParaRPr>
          </a:p>
          <a:p>
            <a:pPr eaLnBrk="0" hangingPunct="0">
              <a:buFont typeface="Arial" panose="020B0604020202020204" pitchFamily="34" charset="0"/>
              <a:buChar char="•"/>
            </a:pPr>
            <a:r>
              <a:rPr lang="zh-CN" altLang="en-US" sz="2400" dirty="0">
                <a:latin typeface="Arial" panose="020B0604020202020204" pitchFamily="34" charset="0"/>
                <a:ea typeface="宋体" panose="02010600030101010101" pitchFamily="2" charset="-122"/>
              </a:rPr>
              <a:t>远离毒品</a:t>
            </a:r>
            <a:endParaRPr lang="en-US" altLang="zh-CN" sz="2400" dirty="0">
              <a:latin typeface="Arial" panose="020B0604020202020204" pitchFamily="34" charset="0"/>
              <a:ea typeface="宋体" panose="02010600030101010101" pitchFamily="2" charset="-122"/>
            </a:endParaRPr>
          </a:p>
          <a:p>
            <a:pPr eaLnBrk="0" hangingPunct="0"/>
            <a:endParaRPr lang="en-US" altLang="zh-CN" sz="2400" dirty="0">
              <a:latin typeface="Arial" panose="020B0604020202020204" pitchFamily="34" charset="0"/>
              <a:ea typeface="宋体" panose="02010600030101010101" pitchFamily="2" charset="-122"/>
            </a:endParaRPr>
          </a:p>
          <a:p>
            <a:pPr eaLnBrk="0" hangingPunct="0">
              <a:buFont typeface="Arial" panose="020B0604020202020204" pitchFamily="34" charset="0"/>
              <a:buChar char="•"/>
            </a:pPr>
            <a:r>
              <a:rPr lang="zh-CN" altLang="en-US" sz="2400" dirty="0">
                <a:latin typeface="Arial" panose="020B0604020202020204" pitchFamily="34" charset="0"/>
                <a:ea typeface="宋体" panose="02010600030101010101" pitchFamily="2" charset="-122"/>
              </a:rPr>
              <a:t>暴露前预防和暴露后服药</a:t>
            </a:r>
            <a:endParaRPr lang="en-US" altLang="zh-CN" sz="2400" dirty="0">
              <a:latin typeface="Arial" panose="020B0604020202020204" pitchFamily="34" charset="0"/>
              <a:ea typeface="宋体" panose="02010600030101010101" pitchFamily="2" charset="-122"/>
            </a:endParaRPr>
          </a:p>
          <a:p>
            <a:pPr eaLnBrk="0" hangingPunct="0">
              <a:buFont typeface="Arial" panose="020B0604020202020204" pitchFamily="34" charset="0"/>
              <a:buChar char="•"/>
            </a:pPr>
            <a:endParaRPr lang="en-US" altLang="zh-CN" sz="2400" dirty="0">
              <a:latin typeface="Arial" panose="020B0604020202020204" pitchFamily="34" charset="0"/>
              <a:ea typeface="宋体" panose="02010600030101010101" pitchFamily="2" charset="-122"/>
            </a:endParaRPr>
          </a:p>
          <a:p>
            <a:pPr eaLnBrk="0" hangingPunct="0">
              <a:buFont typeface="Arial" panose="020B0604020202020204" pitchFamily="34" charset="0"/>
              <a:buChar char="•"/>
            </a:pPr>
            <a:r>
              <a:rPr lang="zh-CN" altLang="en-US" sz="2400" dirty="0">
                <a:latin typeface="Arial" panose="020B0604020202020204" pitchFamily="34" charset="0"/>
                <a:ea typeface="宋体" panose="02010600030101010101" pitchFamily="2" charset="-122"/>
              </a:rPr>
              <a:t>孕前孕期定期检测（夫妻）</a:t>
            </a:r>
            <a:endParaRPr lang="zh-CN" altLang="en-US" sz="2400" dirty="0">
              <a:latin typeface="Arial" panose="020B0604020202020204" pitchFamily="34" charset="0"/>
              <a:ea typeface="宋体" panose="02010600030101010101" pitchFamily="2" charset="-122"/>
            </a:endParaRPr>
          </a:p>
        </p:txBody>
      </p:sp>
      <p:pic>
        <p:nvPicPr>
          <p:cNvPr id="24580" name="图片 4" descr="u=4082204737,1193714486&amp;fm=26&amp;gp=0.jpg"/>
          <p:cNvPicPr>
            <a:picLocks noChangeAspect="1"/>
          </p:cNvPicPr>
          <p:nvPr/>
        </p:nvPicPr>
        <p:blipFill>
          <a:blip r:embed="rId2"/>
          <a:stretch>
            <a:fillRect/>
          </a:stretch>
        </p:blipFill>
        <p:spPr>
          <a:xfrm>
            <a:off x="4789488" y="2840038"/>
            <a:ext cx="4354512" cy="3883025"/>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vert="horz" wrap="square" lIns="0" tIns="45720" rIns="0" bIns="45720" anchor="t" anchorCtr="0"/>
          <a:lstStyle/>
          <a:p>
            <a:r>
              <a:rPr lang="zh-CN" altLang="en-US" sz="2800" dirty="0">
                <a:ea typeface="宋体" panose="02010600030101010101" pitchFamily="2" charset="-122"/>
              </a:rPr>
              <a:t>艾滋病防治与乡村振兴的联系？</a:t>
            </a:r>
            <a:br>
              <a:rPr lang="en-US" altLang="zh-CN" sz="2800" dirty="0">
                <a:ea typeface="宋体" panose="02010600030101010101" pitchFamily="2" charset="-122"/>
              </a:rPr>
            </a:br>
            <a:br>
              <a:rPr lang="zh-CN" altLang="en-US" sz="2800" b="0" dirty="0">
                <a:ea typeface="宋体" panose="02010600030101010101" pitchFamily="2" charset="-122"/>
              </a:rPr>
            </a:br>
            <a:endParaRPr lang="zh-CN" altLang="en-US" dirty="0">
              <a:ea typeface="宋体" panose="02010600030101010101" pitchFamily="2" charset="-122"/>
            </a:endParaRPr>
          </a:p>
        </p:txBody>
      </p:sp>
      <p:sp>
        <p:nvSpPr>
          <p:cNvPr id="8195" name="内容占位符 2"/>
          <p:cNvSpPr>
            <a:spLocks noGrp="1"/>
          </p:cNvSpPr>
          <p:nvPr>
            <p:ph idx="1"/>
          </p:nvPr>
        </p:nvSpPr>
        <p:spPr/>
        <p:txBody>
          <a:bodyPr vert="horz" wrap="square" lIns="0" tIns="0" rIns="0" bIns="0" anchor="t" anchorCtr="0"/>
          <a:lstStyle/>
          <a:p>
            <a:r>
              <a:rPr lang="zh-CN" altLang="en-US" dirty="0">
                <a:ea typeface="宋体" panose="02010600030101010101" pitchFamily="2" charset="-122"/>
              </a:rPr>
              <a:t>农村是艾滋病防治主战场，感染者多、受教育程度低、思想封闭、宣传难度高等因素导致农村艾滋病防治力度增大。</a:t>
            </a:r>
            <a:endParaRPr lang="en-US" altLang="zh-CN" dirty="0">
              <a:ea typeface="宋体" panose="02010600030101010101" pitchFamily="2" charset="-122"/>
            </a:endParaRPr>
          </a:p>
          <a:p>
            <a:r>
              <a:rPr lang="zh-CN" altLang="en-US" dirty="0">
                <a:ea typeface="宋体" panose="02010600030101010101" pitchFamily="2" charset="-122"/>
              </a:rPr>
              <a:t>生活条件在一定程度上决定服药的依从性，如家庭的经济程度、居住地的交通、家庭成员的认知水平等。</a:t>
            </a:r>
            <a:endParaRPr lang="en-US" altLang="zh-CN" dirty="0">
              <a:ea typeface="宋体" panose="02010600030101010101" pitchFamily="2" charset="-122"/>
            </a:endParaRPr>
          </a:p>
          <a:p>
            <a:r>
              <a:rPr lang="zh-CN" altLang="en-US" dirty="0">
                <a:ea typeface="宋体" panose="02010600030101010101" pitchFamily="2" charset="-122"/>
              </a:rPr>
              <a:t>国家在一个感染者身上投入的治疗经费</a:t>
            </a:r>
            <a:r>
              <a:rPr lang="en-US" altLang="zh-CN" dirty="0">
                <a:ea typeface="宋体" panose="02010600030101010101" pitchFamily="2" charset="-122"/>
              </a:rPr>
              <a:t>3~4</a:t>
            </a:r>
            <a:r>
              <a:rPr lang="zh-CN" altLang="en-US" dirty="0">
                <a:ea typeface="宋体" panose="02010600030101010101" pitchFamily="2" charset="-122"/>
              </a:rPr>
              <a:t>万</a:t>
            </a:r>
            <a:r>
              <a:rPr lang="en-US" altLang="zh-CN" dirty="0">
                <a:ea typeface="宋体" panose="02010600030101010101" pitchFamily="2" charset="-122"/>
              </a:rPr>
              <a:t>/</a:t>
            </a:r>
            <a:r>
              <a:rPr lang="zh-CN" altLang="en-US" dirty="0">
                <a:ea typeface="宋体" panose="02010600030101010101" pitchFamily="2" charset="-122"/>
              </a:rPr>
              <a:t>年（不包括随访管理，救助补贴）。</a:t>
            </a:r>
            <a:endParaRPr lang="en-US" altLang="zh-CN" dirty="0">
              <a:ea typeface="宋体" panose="02010600030101010101" pitchFamily="2" charset="-122"/>
            </a:endParaRPr>
          </a:p>
          <a:p>
            <a:r>
              <a:rPr lang="zh-CN" altLang="en-US" dirty="0">
                <a:ea typeface="宋体" panose="02010600030101010101" pitchFamily="2" charset="-122"/>
              </a:rPr>
              <a:t>艾滋病后期发病无免费治疗，昂贵的治疗费用足以导致一个家庭返贫。</a:t>
            </a:r>
            <a:endParaRPr lang="en-US" altLang="zh-CN" dirty="0">
              <a:ea typeface="宋体" panose="02010600030101010101" pitchFamily="2" charset="-122"/>
            </a:endParaRPr>
          </a:p>
          <a:p>
            <a:r>
              <a:rPr lang="zh-CN" altLang="en-US" dirty="0">
                <a:ea typeface="宋体" panose="02010600030101010101" pitchFamily="2" charset="-122"/>
              </a:rPr>
              <a:t>农村是我国主要劳动力输出地。</a:t>
            </a:r>
            <a:endParaRPr lang="en-US" altLang="zh-CN" dirty="0">
              <a:ea typeface="宋体" panose="02010600030101010101" pitchFamily="2" charset="-122"/>
            </a:endParaRPr>
          </a:p>
          <a:p>
            <a:r>
              <a:rPr lang="zh-CN" altLang="en-US" dirty="0">
                <a:ea typeface="宋体" panose="02010600030101010101" pitchFamily="2" charset="-122"/>
              </a:rPr>
              <a:t>人民健康水平也是衡量乡村振兴的指标之一</a:t>
            </a:r>
            <a:endParaRPr lang="en-US" altLang="zh-CN" dirty="0">
              <a:ea typeface="宋体" panose="02010600030101010101" pitchFamily="2" charset="-122"/>
            </a:endParaRPr>
          </a:p>
          <a:p>
            <a:pPr>
              <a:buNone/>
            </a:pPr>
            <a:endParaRPr lang="en-US" altLang="zh-CN" dirty="0">
              <a:ea typeface="宋体" panose="02010600030101010101" pitchFamily="2" charset="-122"/>
            </a:endParaRPr>
          </a:p>
          <a:p>
            <a:pPr>
              <a:buNone/>
            </a:pPr>
            <a:endParaRPr lang="zh-CN" altLang="en-US" dirty="0">
              <a:ea typeface="宋体" panose="02010600030101010101" pitchFamily="2" charset="-122"/>
            </a:endParaRPr>
          </a:p>
        </p:txBody>
      </p:sp>
      <p:pic>
        <p:nvPicPr>
          <p:cNvPr id="2" name="图片 1" descr="微信图片_20230912153042"/>
          <p:cNvPicPr>
            <a:picLocks noChangeAspect="1"/>
          </p:cNvPicPr>
          <p:nvPr/>
        </p:nvPicPr>
        <p:blipFill>
          <a:blip r:embed="rId1"/>
          <a:stretch>
            <a:fillRect/>
          </a:stretch>
        </p:blipFill>
        <p:spPr>
          <a:xfrm>
            <a:off x="5415915" y="3996690"/>
            <a:ext cx="3728085" cy="28613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457200" y="274638"/>
            <a:ext cx="8229600" cy="5973762"/>
          </a:xfrm>
        </p:spPr>
        <p:txBody>
          <a:bodyPr vert="horz" wrap="square" lIns="91440" tIns="45720" rIns="91440" bIns="45720" anchor="ctr" anchorCtr="0"/>
          <a:lstStyle/>
          <a:p>
            <a:pPr eaLnBrk="1" hangingPunct="1"/>
            <a:br>
              <a:rPr lang="en-US" altLang="zh-CN" sz="2800" dirty="0">
                <a:ea typeface="宋体" panose="02010600030101010101" pitchFamily="2" charset="-122"/>
              </a:rPr>
            </a:br>
            <a:r>
              <a:rPr lang="zh-CN" altLang="en-US" sz="2800" dirty="0">
                <a:ea typeface="宋体" panose="02010600030101010101" pitchFamily="2" charset="-122"/>
              </a:rPr>
              <a:t>一个人有没有艾滋病，不能从表面上看出来</a:t>
            </a:r>
            <a:br>
              <a:rPr lang="zh-CN" altLang="en-US" sz="2800" dirty="0">
                <a:ea typeface="宋体" panose="02010600030101010101" pitchFamily="2" charset="-122"/>
              </a:rPr>
            </a:br>
            <a:endParaRPr lang="zh-CN" altLang="en-US" sz="2800" dirty="0">
              <a:ea typeface="宋体" panose="02010600030101010101" pitchFamily="2" charset="-122"/>
            </a:endParaRPr>
          </a:p>
        </p:txBody>
      </p:sp>
      <p:sp>
        <p:nvSpPr>
          <p:cNvPr id="25603" name="Rectangle 3"/>
          <p:cNvSpPr>
            <a:spLocks noGrp="1"/>
          </p:cNvSpPr>
          <p:nvPr>
            <p:ph type="body" idx="4294967295"/>
          </p:nvPr>
        </p:nvSpPr>
        <p:spPr>
          <a:xfrm>
            <a:off x="446088" y="401638"/>
            <a:ext cx="8229600" cy="5821362"/>
          </a:xfrm>
        </p:spPr>
        <p:txBody>
          <a:bodyPr vert="horz" wrap="square" lIns="91440" tIns="45720" rIns="91440" bIns="45720" anchor="t" anchorCtr="0"/>
          <a:lstStyle/>
          <a:p>
            <a:pPr eaLnBrk="1" hangingPunct="1"/>
            <a:r>
              <a:rPr lang="zh-CN" altLang="en-US" dirty="0">
                <a:ea typeface="宋体" panose="02010600030101010101" pitchFamily="2" charset="-122"/>
              </a:rPr>
              <a:t>所有人都易感染艾滋病。你绝不会是特殊的那一个！</a:t>
            </a:r>
            <a:endParaRPr lang="zh-CN" altLang="en-US" dirty="0">
              <a:ea typeface="宋体" panose="02010600030101010101" pitchFamily="2" charset="-122"/>
            </a:endParaRPr>
          </a:p>
        </p:txBody>
      </p:sp>
      <p:pic>
        <p:nvPicPr>
          <p:cNvPr id="25604" name="Picture 4" descr="CAILW14M"/>
          <p:cNvPicPr>
            <a:picLocks noChangeAspect="1"/>
          </p:cNvPicPr>
          <p:nvPr/>
        </p:nvPicPr>
        <p:blipFill>
          <a:blip r:embed="rId1"/>
          <a:stretch>
            <a:fillRect/>
          </a:stretch>
        </p:blipFill>
        <p:spPr>
          <a:xfrm>
            <a:off x="1676400" y="1143000"/>
            <a:ext cx="1331913" cy="1828800"/>
          </a:xfrm>
          <a:prstGeom prst="rect">
            <a:avLst/>
          </a:prstGeom>
          <a:noFill/>
          <a:ln w="9525">
            <a:noFill/>
          </a:ln>
        </p:spPr>
      </p:pic>
      <p:pic>
        <p:nvPicPr>
          <p:cNvPr id="25605" name="Picture 7" descr="linliren-1166102583"/>
          <p:cNvPicPr>
            <a:picLocks noChangeAspect="1"/>
          </p:cNvPicPr>
          <p:nvPr/>
        </p:nvPicPr>
        <p:blipFill>
          <a:blip r:embed="rId2"/>
          <a:stretch>
            <a:fillRect/>
          </a:stretch>
        </p:blipFill>
        <p:spPr>
          <a:xfrm>
            <a:off x="2819400" y="3581400"/>
            <a:ext cx="1760538" cy="2638425"/>
          </a:xfrm>
          <a:prstGeom prst="rect">
            <a:avLst/>
          </a:prstGeom>
          <a:noFill/>
          <a:ln w="9525">
            <a:noFill/>
          </a:ln>
        </p:spPr>
      </p:pic>
      <p:pic>
        <p:nvPicPr>
          <p:cNvPr id="25606" name="图片 6" descr="src=http___b-ssl.duitang.com_uploads_item_201505_03_20150503103148_TiAh2.jpeg&amp;refer=http___b-ssl.duitang.jpg"/>
          <p:cNvPicPr>
            <a:picLocks noChangeAspect="1"/>
          </p:cNvPicPr>
          <p:nvPr/>
        </p:nvPicPr>
        <p:blipFill>
          <a:blip r:embed="rId3"/>
          <a:stretch>
            <a:fillRect/>
          </a:stretch>
        </p:blipFill>
        <p:spPr>
          <a:xfrm>
            <a:off x="5419725" y="1076325"/>
            <a:ext cx="1309688" cy="1962150"/>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p:nvPr/>
        </p:nvSpPr>
        <p:spPr>
          <a:xfrm>
            <a:off x="2422525" y="2382838"/>
            <a:ext cx="2149475" cy="457200"/>
          </a:xfrm>
          <a:prstGeom prst="rect">
            <a:avLst/>
          </a:prstGeom>
          <a:noFill/>
          <a:ln w="9525">
            <a:noFill/>
          </a:ln>
        </p:spPr>
        <p:txBody>
          <a:bodyPr>
            <a:spAutoFit/>
          </a:bodyPr>
          <a:lstStyle/>
          <a:p>
            <a:pPr eaLnBrk="0" hangingPunct="0"/>
            <a:endParaRPr lang="zh-CN" altLang="en-US" sz="2400" dirty="0">
              <a:latin typeface="Times New Roman" panose="02020603050405020304" pitchFamily="18" charset="0"/>
              <a:ea typeface="宋体" panose="02010600030101010101" pitchFamily="2" charset="-122"/>
            </a:endParaRPr>
          </a:p>
        </p:txBody>
      </p:sp>
      <p:sp>
        <p:nvSpPr>
          <p:cNvPr id="46084" name="Rectangle 3"/>
          <p:cNvSpPr>
            <a:spLocks noChangeArrowheads="1"/>
          </p:cNvSpPr>
          <p:nvPr/>
        </p:nvSpPr>
        <p:spPr bwMode="auto">
          <a:xfrm>
            <a:off x="554038" y="666750"/>
            <a:ext cx="3986213" cy="920750"/>
          </a:xfrm>
          <a:prstGeom prst="rect">
            <a:avLst/>
          </a:prstGeom>
          <a:noFill/>
          <a:ln w="9525">
            <a:noFill/>
            <a:miter lim="800000"/>
          </a:ln>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ahoma" panose="020B0604030504040204" pitchFamily="34" charset="0"/>
                <a:ea typeface="宋体" panose="02010600030101010101" pitchFamily="2" charset="-122"/>
                <a:cs typeface="+mn-cs"/>
                <a:sym typeface="+mn-ea"/>
              </a:rPr>
              <a:t>艾滋病的检测</a:t>
            </a:r>
            <a:endParaRPr kumimoji="0" lang="zh-CN" altLang="en-US" sz="48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ahoma" panose="020B0604030504040204" pitchFamily="34" charset="0"/>
              <a:ea typeface="宋体" panose="02010600030101010101" pitchFamily="2" charset="-122"/>
              <a:cs typeface="+mn-cs"/>
              <a:sym typeface="+mn-ea"/>
            </a:endParaRPr>
          </a:p>
        </p:txBody>
      </p:sp>
      <p:sp>
        <p:nvSpPr>
          <p:cNvPr id="26628" name="Rectangle 4"/>
          <p:cNvSpPr/>
          <p:nvPr/>
        </p:nvSpPr>
        <p:spPr>
          <a:xfrm>
            <a:off x="688975" y="1755775"/>
            <a:ext cx="7848600" cy="5649913"/>
          </a:xfrm>
          <a:prstGeom prst="rect">
            <a:avLst/>
          </a:prstGeom>
          <a:noFill/>
          <a:ln w="9525">
            <a:noFill/>
          </a:ln>
        </p:spPr>
        <p:txBody>
          <a:bodyPr>
            <a:spAutoFit/>
          </a:bodyPr>
          <a:lstStyle/>
          <a:p>
            <a:pPr eaLnBrk="0" hangingPunct="0">
              <a:lnSpc>
                <a:spcPct val="130000"/>
              </a:lnSpc>
              <a:spcBef>
                <a:spcPct val="50000"/>
              </a:spcBef>
            </a:pPr>
            <a:r>
              <a:rPr lang="zh-CN" altLang="en-US" sz="2800" dirty="0">
                <a:latin typeface="Times New Roman" panose="02020603050405020304" pitchFamily="18" charset="0"/>
                <a:ea typeface="宋体" panose="02010600030101010101" pitchFamily="2" charset="-122"/>
              </a:rPr>
              <a:t>检测是唯一知晓途径。</a:t>
            </a:r>
            <a:endParaRPr lang="zh-CN" altLang="en-US" sz="2800" dirty="0">
              <a:latin typeface="Times New Roman" panose="02020603050405020304" pitchFamily="18" charset="0"/>
              <a:ea typeface="宋体" panose="02010600030101010101" pitchFamily="2" charset="-122"/>
            </a:endParaRPr>
          </a:p>
          <a:p>
            <a:pPr eaLnBrk="0" hangingPunct="0">
              <a:lnSpc>
                <a:spcPct val="130000"/>
              </a:lnSpc>
              <a:spcBef>
                <a:spcPct val="50000"/>
              </a:spcBef>
              <a:buFont typeface="Arial" panose="020B0604020202020204" pitchFamily="34" charset="0"/>
              <a:buChar char="•"/>
            </a:pPr>
            <a:r>
              <a:rPr lang="zh-CN" altLang="en-US" sz="2800" dirty="0">
                <a:latin typeface="Times New Roman" panose="02020603050405020304" pitchFamily="18" charset="0"/>
                <a:ea typeface="宋体" panose="02010600030101010101" pitchFamily="2" charset="-122"/>
              </a:rPr>
              <a:t>自行检测（试剂贩卖机、药店售卖、网购）</a:t>
            </a:r>
            <a:endParaRPr lang="en-US" altLang="zh-CN" sz="2800" dirty="0">
              <a:latin typeface="Times New Roman" panose="02020603050405020304" pitchFamily="18" charset="0"/>
              <a:ea typeface="宋体" panose="02010600030101010101" pitchFamily="2" charset="-122"/>
            </a:endParaRPr>
          </a:p>
          <a:p>
            <a:pPr eaLnBrk="0" hangingPunct="0">
              <a:lnSpc>
                <a:spcPct val="130000"/>
              </a:lnSpc>
              <a:spcBef>
                <a:spcPct val="50000"/>
              </a:spcBef>
              <a:buFont typeface="Arial" panose="020B0604020202020204" pitchFamily="34" charset="0"/>
              <a:buChar char="•"/>
            </a:pPr>
            <a:r>
              <a:rPr lang="zh-CN" altLang="en-US" sz="2800" dirty="0">
                <a:latin typeface="Times New Roman" panose="02020603050405020304" pitchFamily="18" charset="0"/>
                <a:ea typeface="宋体" panose="02010600030101010101" pitchFamily="2" charset="-122"/>
              </a:rPr>
              <a:t>各地疾病预防控制中心开展免费检测</a:t>
            </a:r>
            <a:endParaRPr lang="en-US" altLang="zh-CN" sz="2800" dirty="0">
              <a:latin typeface="Times New Roman" panose="02020603050405020304" pitchFamily="18" charset="0"/>
              <a:ea typeface="宋体" panose="02010600030101010101" pitchFamily="2" charset="-122"/>
            </a:endParaRPr>
          </a:p>
          <a:p>
            <a:pPr eaLnBrk="0" hangingPunct="0">
              <a:lnSpc>
                <a:spcPct val="130000"/>
              </a:lnSpc>
              <a:spcBef>
                <a:spcPct val="50000"/>
              </a:spcBef>
              <a:buFont typeface="Arial" panose="020B0604020202020204" pitchFamily="34" charset="0"/>
              <a:buChar char="•"/>
            </a:pPr>
            <a:r>
              <a:rPr lang="zh-CN" altLang="en-US" sz="2800" dirty="0">
                <a:latin typeface="Times New Roman" panose="02020603050405020304" pitchFamily="18" charset="0"/>
                <a:ea typeface="宋体" panose="02010600030101010101" pitchFamily="2" charset="-122"/>
              </a:rPr>
              <a:t>医疗机构逢血必检</a:t>
            </a:r>
            <a:endParaRPr lang="zh-CN" altLang="en-US" sz="2800" dirty="0">
              <a:latin typeface="Times New Roman" panose="02020603050405020304" pitchFamily="18" charset="0"/>
              <a:ea typeface="宋体" panose="02010600030101010101" pitchFamily="2" charset="-122"/>
            </a:endParaRPr>
          </a:p>
          <a:p>
            <a:pPr eaLnBrk="0" hangingPunct="0">
              <a:lnSpc>
                <a:spcPct val="130000"/>
              </a:lnSpc>
              <a:spcBef>
                <a:spcPct val="50000"/>
              </a:spcBef>
            </a:pPr>
            <a:r>
              <a:rPr lang="zh-CN" altLang="en-US" sz="2800" dirty="0">
                <a:latin typeface="Times New Roman" panose="02020603050405020304" pitchFamily="18" charset="0"/>
                <a:ea typeface="宋体" panose="02010600030101010101" pitchFamily="2" charset="-122"/>
              </a:rPr>
              <a:t>在刚感染后</a:t>
            </a:r>
            <a:r>
              <a:rPr lang="en-US" altLang="zh-CN" sz="2800" dirty="0">
                <a:latin typeface="Times New Roman" panose="02020603050405020304" pitchFamily="18" charset="0"/>
                <a:ea typeface="宋体" panose="02010600030101010101" pitchFamily="2" charset="-122"/>
              </a:rPr>
              <a:t>2</a:t>
            </a:r>
            <a:r>
              <a:rPr lang="zh-CN" altLang="en-US" sz="2800" dirty="0">
                <a:latin typeface="Times New Roman" panose="02020603050405020304" pitchFamily="18" charset="0"/>
                <a:ea typeface="宋体" panose="02010600030101010101" pitchFamily="2" charset="-122"/>
              </a:rPr>
              <a:t>周</a:t>
            </a:r>
            <a:r>
              <a:rPr lang="en-US" altLang="zh-CN" sz="2800" dirty="0">
                <a:latin typeface="Times New Roman" panose="02020603050405020304" pitchFamily="18" charset="0"/>
                <a:ea typeface="宋体" panose="02010600030101010101" pitchFamily="2" charset="-122"/>
              </a:rPr>
              <a:t>~3</a:t>
            </a:r>
            <a:r>
              <a:rPr lang="zh-CN" altLang="en-US" sz="2800" dirty="0">
                <a:latin typeface="Times New Roman" panose="02020603050405020304" pitchFamily="18" charset="0"/>
                <a:ea typeface="宋体" panose="02010600030101010101" pitchFamily="2" charset="-122"/>
              </a:rPr>
              <a:t>月处于</a:t>
            </a:r>
            <a:r>
              <a:rPr lang="zh-CN" altLang="en-US" sz="2800" dirty="0">
                <a:solidFill>
                  <a:srgbClr val="FF33CC"/>
                </a:solidFill>
                <a:latin typeface="Times New Roman" panose="02020603050405020304" pitchFamily="18" charset="0"/>
                <a:ea typeface="宋体" panose="02010600030101010101" pitchFamily="2" charset="-122"/>
              </a:rPr>
              <a:t>窗口期</a:t>
            </a:r>
            <a:r>
              <a:rPr lang="zh-CN" altLang="en-US" sz="2800" dirty="0">
                <a:latin typeface="Times New Roman" panose="02020603050405020304" pitchFamily="18" charset="0"/>
                <a:ea typeface="宋体" panose="02010600030101010101" pitchFamily="2" charset="-122"/>
              </a:rPr>
              <a:t>，通常方法检测不出抗体。因此，有高危行为者应在</a:t>
            </a:r>
            <a:r>
              <a:rPr lang="en-US" altLang="zh-CN" sz="2800" dirty="0">
                <a:latin typeface="Times New Roman" panose="02020603050405020304" pitchFamily="18" charset="0"/>
                <a:ea typeface="宋体" panose="02010600030101010101" pitchFamily="2" charset="-122"/>
              </a:rPr>
              <a:t>3</a:t>
            </a:r>
            <a:r>
              <a:rPr lang="zh-CN" altLang="en-US" sz="2800" dirty="0">
                <a:latin typeface="Times New Roman" panose="02020603050405020304" pitchFamily="18" charset="0"/>
                <a:ea typeface="宋体" panose="02010600030101010101" pitchFamily="2" charset="-122"/>
              </a:rPr>
              <a:t>个月后再检测。</a:t>
            </a:r>
            <a:endParaRPr lang="zh-CN" altLang="en-US" sz="2800" dirty="0">
              <a:latin typeface="Times New Roman" panose="02020603050405020304" pitchFamily="18" charset="0"/>
              <a:ea typeface="宋体" panose="02010600030101010101" pitchFamily="2" charset="-122"/>
            </a:endParaRPr>
          </a:p>
          <a:p>
            <a:pPr eaLnBrk="0" hangingPunct="0">
              <a:lnSpc>
                <a:spcPct val="130000"/>
              </a:lnSpc>
              <a:spcBef>
                <a:spcPct val="50000"/>
              </a:spcBef>
            </a:pPr>
            <a:endParaRPr lang="en-US" altLang="zh-CN" sz="2800" dirty="0">
              <a:latin typeface="Times New Roman" panose="02020603050405020304" pitchFamily="18" charset="0"/>
              <a:ea typeface="宋体" panose="02010600030101010101" pitchFamily="2" charset="-122"/>
            </a:endParaRPr>
          </a:p>
        </p:txBody>
      </p:sp>
      <p:pic>
        <p:nvPicPr>
          <p:cNvPr id="5" name="图片 4" descr="u=491766568,2673006752&amp;fm=224&amp;gp=0.jpg"/>
          <p:cNvPicPr>
            <a:picLocks noChangeAspect="1"/>
          </p:cNvPicPr>
          <p:nvPr/>
        </p:nvPicPr>
        <p:blipFill>
          <a:blip r:embed="rId1"/>
          <a:stretch>
            <a:fillRect/>
          </a:stretch>
        </p:blipFill>
        <p:spPr>
          <a:xfrm>
            <a:off x="7543800" y="1919605"/>
            <a:ext cx="2657475" cy="301815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333375" y="701675"/>
            <a:ext cx="6562725" cy="647700"/>
          </a:xfrm>
        </p:spPr>
        <p:txBody>
          <a:bodyPr vert="horz" wrap="square" lIns="0" tIns="45720" rIns="0" bIns="45720" anchor="t" anchorCtr="0"/>
          <a:lstStyle/>
          <a:p>
            <a:r>
              <a:rPr lang="zh-CN" altLang="en-US" sz="3200" b="0" dirty="0">
                <a:latin typeface="楷体_GB2312" pitchFamily="49" charset="-122"/>
                <a:ea typeface="楷体_GB2312" pitchFamily="49" charset="-122"/>
              </a:rPr>
              <a:t> 三、科学理性对待艾滋病感染者</a:t>
            </a:r>
            <a:endParaRPr lang="zh-CN" altLang="en-US" sz="3200" b="0" dirty="0">
              <a:latin typeface="楷体_GB2312" pitchFamily="49" charset="-122"/>
              <a:ea typeface="楷体_GB2312" pitchFamily="49" charset="-122"/>
            </a:endParaRPr>
          </a:p>
        </p:txBody>
      </p:sp>
      <p:pic>
        <p:nvPicPr>
          <p:cNvPr id="27651" name="Picture 4" descr="JWR)BSP2{M{]SQ2HR46{PBR"/>
          <p:cNvPicPr>
            <a:picLocks noGrp="1" noChangeAspect="1"/>
          </p:cNvPicPr>
          <p:nvPr>
            <p:ph idx="1"/>
          </p:nvPr>
        </p:nvPicPr>
        <p:blipFill>
          <a:blip r:embed="rId1"/>
          <a:srcRect/>
          <a:stretch>
            <a:fillRect/>
          </a:stretch>
        </p:blipFill>
        <p:spPr>
          <a:xfrm>
            <a:off x="2290763" y="2097088"/>
            <a:ext cx="4533900" cy="3095625"/>
          </a:xfrm>
        </p:spPr>
      </p:pic>
      <p:sp>
        <p:nvSpPr>
          <p:cNvPr id="27652" name="TextBox 3"/>
          <p:cNvSpPr txBox="1"/>
          <p:nvPr/>
        </p:nvSpPr>
        <p:spPr>
          <a:xfrm>
            <a:off x="3808413" y="5367338"/>
            <a:ext cx="1355725" cy="400050"/>
          </a:xfrm>
          <a:prstGeom prst="rect">
            <a:avLst/>
          </a:prstGeom>
          <a:noFill/>
          <a:ln w="9525">
            <a:noFill/>
          </a:ln>
        </p:spPr>
        <p:txBody>
          <a:bodyPr>
            <a:spAutoFit/>
          </a:bodyPr>
          <a:lstStyle/>
          <a:p>
            <a:r>
              <a:rPr lang="zh-CN" altLang="en-US" dirty="0">
                <a:latin typeface="Arial" panose="020B0604020202020204" pitchFamily="34" charset="0"/>
                <a:ea typeface="宋体" panose="02010600030101010101" pitchFamily="2" charset="-122"/>
              </a:rPr>
              <a:t>“反歧视”</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vert="horz" wrap="square" lIns="0" tIns="45720" rIns="0" bIns="45720" anchor="t" anchorCtr="0"/>
          <a:lstStyle/>
          <a:p>
            <a:r>
              <a:rPr lang="zh-CN" altLang="en-US" dirty="0">
                <a:ea typeface="宋体" panose="02010600030101010101" pitchFamily="2" charset="-122"/>
              </a:rPr>
              <a:t>思考：“反歧视”最终保护的人群？</a:t>
            </a:r>
            <a:endParaRPr lang="zh-CN" altLang="en-US" dirty="0">
              <a:ea typeface="宋体" panose="02010600030101010101" pitchFamily="2" charset="-122"/>
            </a:endParaRPr>
          </a:p>
        </p:txBody>
      </p:sp>
      <p:sp>
        <p:nvSpPr>
          <p:cNvPr id="29699" name="内容占位符 2"/>
          <p:cNvSpPr>
            <a:spLocks noGrp="1"/>
          </p:cNvSpPr>
          <p:nvPr>
            <p:ph idx="1"/>
          </p:nvPr>
        </p:nvSpPr>
        <p:spPr/>
        <p:txBody>
          <a:bodyPr vert="horz" wrap="square" lIns="0" tIns="0" rIns="0" bIns="0" anchor="t" anchorCtr="0"/>
          <a:lstStyle/>
          <a:p>
            <a:pPr>
              <a:buNone/>
            </a:pPr>
            <a:r>
              <a:rPr lang="zh-CN" altLang="en-US" dirty="0">
                <a:ea typeface="宋体" panose="02010600030101010101" pitchFamily="2" charset="-122"/>
              </a:rPr>
              <a:t>观点：“我不歧视他们，但我也不会与他们有来往。”</a:t>
            </a:r>
            <a:endParaRPr lang="en-US" altLang="zh-CN" dirty="0">
              <a:ea typeface="宋体" panose="02010600030101010101" pitchFamily="2" charset="-122"/>
            </a:endParaRPr>
          </a:p>
          <a:p>
            <a:pPr>
              <a:buNone/>
            </a:pPr>
            <a:r>
              <a:rPr lang="en-US" altLang="zh-CN" dirty="0">
                <a:ea typeface="宋体" panose="02010600030101010101" pitchFamily="2" charset="-122"/>
              </a:rPr>
              <a:t>          </a:t>
            </a:r>
            <a:r>
              <a:rPr lang="zh-CN" altLang="en-US" dirty="0">
                <a:ea typeface="宋体" panose="02010600030101010101" pitchFamily="2" charset="-122"/>
              </a:rPr>
              <a:t>“我的圈子很干净，不可能会出现这样的人”</a:t>
            </a:r>
            <a:endParaRPr lang="zh-CN" altLang="en-US" dirty="0">
              <a:ea typeface="宋体" panose="02010600030101010101" pitchFamily="2" charset="-122"/>
            </a:endParaRPr>
          </a:p>
        </p:txBody>
      </p:sp>
      <p:sp>
        <p:nvSpPr>
          <p:cNvPr id="29700" name="TextBox 4"/>
          <p:cNvSpPr txBox="1"/>
          <p:nvPr/>
        </p:nvSpPr>
        <p:spPr>
          <a:xfrm>
            <a:off x="946150" y="3270250"/>
            <a:ext cx="7369175" cy="1938338"/>
          </a:xfrm>
          <a:prstGeom prst="rect">
            <a:avLst/>
          </a:prstGeom>
          <a:noFill/>
          <a:ln w="9525">
            <a:noFill/>
          </a:ln>
        </p:spPr>
        <p:txBody>
          <a:bodyPr>
            <a:spAutoFit/>
          </a:bodyPr>
          <a:lstStyle/>
          <a:p>
            <a:r>
              <a:rPr lang="zh-CN" altLang="en-US" dirty="0">
                <a:latin typeface="Arial" panose="020B0604020202020204" pitchFamily="34" charset="0"/>
                <a:ea typeface="宋体" panose="02010600030101010101" pitchFamily="2" charset="-122"/>
              </a:rPr>
              <a:t>      感染者拥有完整人权，有正常交友的权利和自由，“不来往”、“一个圈子”这类语言和认识会导致感染者因害怕自己被朋友家人归为“非正常人”，从而隐瞒染病事实、甚至逃避治疗。</a:t>
            </a:r>
            <a:endParaRPr lang="en-US" altLang="zh-CN" dirty="0">
              <a:latin typeface="Arial" panose="020B0604020202020204" pitchFamily="34" charset="0"/>
              <a:ea typeface="宋体" panose="02010600030101010101" pitchFamily="2" charset="-122"/>
            </a:endParaRPr>
          </a:p>
          <a:p>
            <a:r>
              <a:rPr lang="en-US" altLang="zh-CN"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宋体" panose="02010600030101010101" pitchFamily="2" charset="-122"/>
              </a:rPr>
              <a:t>只有正确理性看待“艾滋病”这一疾病，降低对感染者的歧视度，才会让感染者们都能有勇气接受规范治疗，阻断疾病传播，未感染疾病的普通人群才是最终的受益者。</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vert="horz" wrap="square" lIns="0" tIns="45720" rIns="0" bIns="45720" anchor="t" anchorCtr="0"/>
          <a:lstStyle/>
          <a:p>
            <a:r>
              <a:rPr lang="zh-CN" altLang="en-US" sz="3200" b="0" dirty="0">
                <a:latin typeface="楷体_GB2312" pitchFamily="49" charset="-122"/>
                <a:ea typeface="楷体_GB2312" pitchFamily="49" charset="-122"/>
              </a:rPr>
              <a:t>科学理性对待艾滋病患者</a:t>
            </a:r>
            <a:endParaRPr lang="zh-CN" altLang="en-US" sz="3200" b="0" dirty="0">
              <a:latin typeface="楷体_GB2312" pitchFamily="49" charset="-122"/>
              <a:ea typeface="楷体_GB2312" pitchFamily="49" charset="-122"/>
            </a:endParaRPr>
          </a:p>
        </p:txBody>
      </p:sp>
      <p:sp>
        <p:nvSpPr>
          <p:cNvPr id="30723" name="Rectangle 3"/>
          <p:cNvSpPr>
            <a:spLocks noGrp="1"/>
          </p:cNvSpPr>
          <p:nvPr>
            <p:ph idx="1"/>
          </p:nvPr>
        </p:nvSpPr>
        <p:spPr/>
        <p:txBody>
          <a:bodyPr vert="horz" wrap="square" lIns="0" tIns="0" rIns="0" bIns="0" anchor="t" anchorCtr="0"/>
          <a:lstStyle/>
          <a:p>
            <a:pPr>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1</a:t>
            </a:r>
            <a:r>
              <a:rPr lang="zh-CN" altLang="en-US" sz="2800" dirty="0">
                <a:latin typeface="楷体_GB2312" pitchFamily="49" charset="-122"/>
                <a:ea typeface="楷体_GB2312" pitchFamily="49" charset="-122"/>
              </a:rPr>
              <a:t>）心理对等：一定要做到心理上的对等。不能从内心里歧视对方，他们也需要你的关心与尊重 。</a:t>
            </a:r>
            <a:endParaRPr lang="zh-CN" altLang="en-US" sz="2800" dirty="0">
              <a:latin typeface="楷体_GB2312" pitchFamily="49" charset="-122"/>
              <a:ea typeface="楷体_GB2312" pitchFamily="49" charset="-122"/>
            </a:endParaRPr>
          </a:p>
          <a:p>
            <a:pPr>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2</a:t>
            </a:r>
            <a:r>
              <a:rPr lang="zh-CN" altLang="en-US" sz="2800" dirty="0">
                <a:latin typeface="楷体_GB2312" pitchFamily="49" charset="-122"/>
                <a:ea typeface="楷体_GB2312" pitchFamily="49" charset="-122"/>
              </a:rPr>
              <a:t>）</a:t>
            </a:r>
            <a:r>
              <a:rPr lang="zh-CN" altLang="en-US" sz="2800" dirty="0">
                <a:ea typeface="楷体_GB2312" pitchFamily="49" charset="-122"/>
              </a:rPr>
              <a:t>要正确地获取关于艾滋病防护的基本常识，并将掌握的知识告诉家人和朋友。</a:t>
            </a:r>
            <a:r>
              <a:rPr lang="zh-CN" altLang="en-US" sz="2800" dirty="0">
                <a:solidFill>
                  <a:srgbClr val="FF0000"/>
                </a:solidFill>
                <a:ea typeface="楷体_GB2312" pitchFamily="49" charset="-122"/>
              </a:rPr>
              <a:t>既要关心艾滋病患者，也要做好自我防护。</a:t>
            </a:r>
            <a:r>
              <a:rPr lang="zh-CN" altLang="en-US" sz="2800" dirty="0">
                <a:solidFill>
                  <a:srgbClr val="FF0000"/>
                </a:solidFill>
                <a:latin typeface="楷体_GB2312" pitchFamily="49" charset="-122"/>
                <a:ea typeface="楷体_GB2312" pitchFamily="49" charset="-122"/>
              </a:rPr>
              <a:t> </a:t>
            </a:r>
            <a:endParaRPr lang="zh-CN" altLang="en-US" sz="2800" dirty="0">
              <a:solidFill>
                <a:srgbClr val="FF0000"/>
              </a:solidFill>
              <a:latin typeface="楷体_GB2312" pitchFamily="49" charset="-122"/>
              <a:ea typeface="楷体_GB2312" pitchFamily="49" charset="-122"/>
            </a:endParaRPr>
          </a:p>
          <a:p>
            <a:pPr>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3</a:t>
            </a:r>
            <a:r>
              <a:rPr lang="zh-CN" altLang="en-US" sz="2800" dirty="0">
                <a:latin typeface="楷体_GB2312" pitchFamily="49" charset="-122"/>
                <a:ea typeface="楷体_GB2312" pitchFamily="49" charset="-122"/>
              </a:rPr>
              <a:t>）患艾滋病之后，情绪特别低落。这时候，</a:t>
            </a:r>
            <a:r>
              <a:rPr lang="zh-CN" altLang="en-US" sz="2800" dirty="0">
                <a:solidFill>
                  <a:srgbClr val="FF0000"/>
                </a:solidFill>
                <a:latin typeface="楷体_GB2312" pitchFamily="49" charset="-122"/>
                <a:ea typeface="楷体_GB2312" pitchFamily="49" charset="-122"/>
              </a:rPr>
              <a:t>鼓励</a:t>
            </a:r>
            <a:r>
              <a:rPr lang="zh-CN" altLang="en-US" sz="2800" dirty="0">
                <a:latin typeface="楷体_GB2312" pitchFamily="49" charset="-122"/>
                <a:ea typeface="楷体_GB2312" pitchFamily="49" charset="-122"/>
              </a:rPr>
              <a:t>对于他来说是非常重要的。 </a:t>
            </a:r>
            <a:endParaRPr lang="zh-CN" altLang="en-US" sz="2800" dirty="0">
              <a:latin typeface="楷体_GB2312" pitchFamily="49" charset="-122"/>
              <a:ea typeface="楷体_GB2312" pitchFamily="49" charset="-122"/>
            </a:endParaRPr>
          </a:p>
          <a:p>
            <a:pPr>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4</a:t>
            </a:r>
            <a:r>
              <a:rPr lang="zh-CN" altLang="en-US" sz="2800" dirty="0">
                <a:latin typeface="楷体_GB2312" pitchFamily="49" charset="-122"/>
                <a:ea typeface="楷体_GB2312" pitchFamily="49" charset="-122"/>
              </a:rPr>
              <a:t>）</a:t>
            </a:r>
            <a:r>
              <a:rPr lang="zh-CN" altLang="en-US" sz="2800" dirty="0">
                <a:ea typeface="楷体_GB2312" pitchFamily="49" charset="-122"/>
              </a:rPr>
              <a:t>如果有可能的话，尽量地把他们介绍给自己身边的朋友认识，他们也很孤独，也渴望朋友和友情。不要轻易地拒绝他们，排斥他们！</a:t>
            </a:r>
            <a:endParaRPr lang="zh-CN" altLang="en-US" sz="2800" dirty="0">
              <a:ea typeface="楷体_GB2312" pitchFamily="49" charset="-122"/>
            </a:endParaRPr>
          </a:p>
          <a:p>
            <a:endParaRPr lang="zh-CN" altLang="en-US" sz="2800" dirty="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1138238" y="0"/>
            <a:ext cx="7958138" cy="6858000"/>
          </a:xfrm>
          <a:custGeom>
            <a:avLst/>
            <a:gdLst>
              <a:gd name="connsiteX0" fmla="*/ 1470088 w 10610548"/>
              <a:gd name="connsiteY0" fmla="*/ 0 h 6858000"/>
              <a:gd name="connsiteX1" fmla="*/ 9140460 w 10610548"/>
              <a:gd name="connsiteY1" fmla="*/ 0 h 6858000"/>
              <a:gd name="connsiteX2" fmla="*/ 9232334 w 10610548"/>
              <a:gd name="connsiteY2" fmla="*/ 96364 h 6858000"/>
              <a:gd name="connsiteX3" fmla="*/ 10610548 w 10610548"/>
              <a:gd name="connsiteY3" fmla="*/ 3663510 h 6858000"/>
              <a:gd name="connsiteX4" fmla="*/ 9556578 w 10610548"/>
              <a:gd name="connsiteY4" fmla="*/ 6837740 h 6858000"/>
              <a:gd name="connsiteX5" fmla="*/ 9540657 w 10610548"/>
              <a:gd name="connsiteY5" fmla="*/ 6858000 h 6858000"/>
              <a:gd name="connsiteX6" fmla="*/ 1069892 w 10610548"/>
              <a:gd name="connsiteY6" fmla="*/ 6858000 h 6858000"/>
              <a:gd name="connsiteX7" fmla="*/ 1053970 w 10610548"/>
              <a:gd name="connsiteY7" fmla="*/ 6837740 h 6858000"/>
              <a:gd name="connsiteX8" fmla="*/ 0 w 10610548"/>
              <a:gd name="connsiteY8" fmla="*/ 3663510 h 6858000"/>
              <a:gd name="connsiteX9" fmla="*/ 1378214 w 10610548"/>
              <a:gd name="connsiteY9" fmla="*/ 963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0548" h="6858000">
                <a:moveTo>
                  <a:pt x="1470088" y="0"/>
                </a:moveTo>
                <a:lnTo>
                  <a:pt x="9140460" y="0"/>
                </a:lnTo>
                <a:lnTo>
                  <a:pt x="9232334" y="96364"/>
                </a:lnTo>
                <a:cubicBezTo>
                  <a:pt x="10088642" y="1038512"/>
                  <a:pt x="10610548" y="2290062"/>
                  <a:pt x="10610548" y="3663510"/>
                </a:cubicBezTo>
                <a:cubicBezTo>
                  <a:pt x="10610548" y="4853832"/>
                  <a:pt x="10218539" y="5952594"/>
                  <a:pt x="9556578" y="6837740"/>
                </a:cubicBezTo>
                <a:lnTo>
                  <a:pt x="9540657" y="6858000"/>
                </a:lnTo>
                <a:lnTo>
                  <a:pt x="1069892" y="6858000"/>
                </a:lnTo>
                <a:lnTo>
                  <a:pt x="1053970" y="6837740"/>
                </a:lnTo>
                <a:cubicBezTo>
                  <a:pt x="392010" y="5952594"/>
                  <a:pt x="0" y="4853832"/>
                  <a:pt x="0" y="3663510"/>
                </a:cubicBezTo>
                <a:cubicBezTo>
                  <a:pt x="0" y="2290062"/>
                  <a:pt x="521906" y="1038512"/>
                  <a:pt x="1378214" y="96364"/>
                </a:cubicBezTo>
                <a:close/>
              </a:path>
            </a:pathLst>
          </a:custGeom>
          <a:blipFill dpi="0" rotWithShape="1">
            <a:blip r:embed="rId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0000"/>
              </a:solidFill>
              <a:effectLst/>
              <a:uLnTx/>
              <a:uFillTx/>
              <a:latin typeface="Calibri Light" panose="020F0302020204030204" pitchFamily="34" charset="0"/>
              <a:ea typeface="宋体" panose="02010600030101010101" pitchFamily="2" charset="-122"/>
              <a:cs typeface="+mn-cs"/>
            </a:endParaRPr>
          </a:p>
        </p:txBody>
      </p:sp>
      <p:sp>
        <p:nvSpPr>
          <p:cNvPr id="13" name="文本框 12"/>
          <p:cNvSpPr txBox="1"/>
          <p:nvPr/>
        </p:nvSpPr>
        <p:spPr>
          <a:xfrm>
            <a:off x="1651000" y="3100388"/>
            <a:ext cx="1627188" cy="522287"/>
          </a:xfrm>
          <a:prstGeom prst="rect">
            <a:avLst/>
          </a:prstGeom>
          <a:noFill/>
          <a:ln w="9525">
            <a:noFill/>
          </a:ln>
        </p:spPr>
        <p:txBody>
          <a:bodyPr wrap="none">
            <a:spAutoFit/>
          </a:bodyPr>
          <a:lstStyle/>
          <a:p>
            <a:r>
              <a:rPr lang="zh-CN" altLang="en-US" sz="2800" dirty="0">
                <a:latin typeface="Calibri" panose="020F0502020204030204" pitchFamily="34" charset="0"/>
                <a:ea typeface="宋体" panose="02010600030101010101" pitchFamily="2" charset="-122"/>
                <a:sym typeface="+mn-ea"/>
              </a:rPr>
              <a:t>相关法律</a:t>
            </a:r>
            <a:endParaRPr lang="zh-CN" altLang="en-US" sz="2800" dirty="0">
              <a:latin typeface="Calibri" panose="020F0502020204030204" pitchFamily="34" charset="0"/>
              <a:ea typeface="宋体" panose="02010600030101010101" pitchFamily="2" charset="-122"/>
              <a:sym typeface="+mn-ea"/>
            </a:endParaRPr>
          </a:p>
        </p:txBody>
      </p:sp>
      <p:sp>
        <p:nvSpPr>
          <p:cNvPr id="14" name="矩形 13"/>
          <p:cNvSpPr/>
          <p:nvPr/>
        </p:nvSpPr>
        <p:spPr>
          <a:xfrm>
            <a:off x="4170363" y="2684463"/>
            <a:ext cx="4137025" cy="1631950"/>
          </a:xfrm>
          <a:prstGeom prst="rect">
            <a:avLst/>
          </a:prstGeom>
          <a:noFill/>
          <a:ln w="9525">
            <a:noFill/>
          </a:ln>
        </p:spPr>
        <p:txBody>
          <a:bodyPr>
            <a:spAutoFit/>
          </a:bodyPr>
          <a:lstStyle/>
          <a:p>
            <a:pPr marL="285750" indent="-285750">
              <a:buFont typeface="Arial" panose="020B0604020202020204" pitchFamily="34" charset="0"/>
              <a:buChar char="•"/>
            </a:pPr>
            <a:r>
              <a:rPr lang="zh-CN" altLang="en-US" dirty="0">
                <a:solidFill>
                  <a:srgbClr val="FF0000"/>
                </a:solidFill>
                <a:latin typeface="Arial" panose="020B0604020202020204" pitchFamily="34" charset="0"/>
                <a:ea typeface="宋体" panose="02010600030101010101" pitchFamily="2" charset="-122"/>
              </a:rPr>
              <a:t>国家《艾滋病防治条例》</a:t>
            </a:r>
            <a:endParaRPr lang="zh-CN" altLang="en-US" dirty="0">
              <a:solidFill>
                <a:srgbClr val="FF0000"/>
              </a:solidFill>
              <a:latin typeface="Arial" panose="020B0604020202020204" pitchFamily="34" charset="0"/>
              <a:ea typeface="宋体" panose="02010600030101010101" pitchFamily="2" charset="-122"/>
            </a:endParaRPr>
          </a:p>
          <a:p>
            <a:pPr marL="285750" indent="-285750">
              <a:buFont typeface="Arial" panose="020B0604020202020204" pitchFamily="34" charset="0"/>
              <a:buChar char="•"/>
            </a:pPr>
            <a:r>
              <a:rPr lang="zh-CN" altLang="en-US" dirty="0">
                <a:solidFill>
                  <a:srgbClr val="FF0000"/>
                </a:solidFill>
                <a:latin typeface="Arial" panose="020B0604020202020204" pitchFamily="34" charset="0"/>
                <a:ea typeface="宋体" panose="02010600030101010101" pitchFamily="2" charset="-122"/>
              </a:rPr>
              <a:t>《云南省艾滋病防治条例》</a:t>
            </a:r>
            <a:endParaRPr lang="en-US" altLang="zh-CN" dirty="0">
              <a:solidFill>
                <a:srgbClr val="FF0000"/>
              </a:solidFill>
              <a:latin typeface="Arial" panose="020B0604020202020204" pitchFamily="34" charset="0"/>
              <a:ea typeface="宋体" panose="02010600030101010101" pitchFamily="2" charset="-122"/>
            </a:endParaRPr>
          </a:p>
          <a:p>
            <a:pPr marL="285750" indent="-285750">
              <a:buFont typeface="Arial" panose="020B0604020202020204" pitchFamily="34" charset="0"/>
              <a:buChar char="•"/>
            </a:pP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传染病防治法</a:t>
            </a:r>
            <a:r>
              <a:rPr lang="en-US" altLang="zh-CN" dirty="0">
                <a:latin typeface="Arial" panose="020B060402020202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a:p>
            <a:pPr marL="285750" indent="-285750">
              <a:buFont typeface="Arial" panose="020B0604020202020204" pitchFamily="34" charset="0"/>
              <a:buChar char="•"/>
            </a:pPr>
            <a:r>
              <a:rPr lang="zh-CN" altLang="en-US" dirty="0">
                <a:latin typeface="Arial" panose="020B0604020202020204" pitchFamily="34" charset="0"/>
                <a:ea typeface="宋体" panose="02010600030101010101" pitchFamily="2" charset="-122"/>
              </a:rPr>
              <a:t>《中华人民共和国民法典》</a:t>
            </a:r>
            <a:endParaRPr lang="zh-CN" altLang="en-US" dirty="0">
              <a:latin typeface="Arial" panose="020B0604020202020204" pitchFamily="34" charset="0"/>
              <a:ea typeface="宋体" panose="02010600030101010101" pitchFamily="2" charset="-122"/>
            </a:endParaRPr>
          </a:p>
          <a:p>
            <a:pPr marL="285750" indent="-285750">
              <a:buFont typeface="Arial" panose="020B0604020202020204" pitchFamily="34" charset="0"/>
              <a:buChar char="•"/>
            </a:pPr>
            <a:r>
              <a:rPr lang="zh-CN" altLang="en-US" dirty="0">
                <a:latin typeface="Arial" panose="020B0604020202020204" pitchFamily="34" charset="0"/>
                <a:ea typeface="宋体" panose="02010600030101010101" pitchFamily="2" charset="-122"/>
              </a:rPr>
              <a:t>《中华人民共和国刑法》</a:t>
            </a:r>
            <a:endParaRPr lang="zh-CN" altLang="en-US" dirty="0">
              <a:solidFill>
                <a:srgbClr val="000000"/>
              </a:solidFill>
              <a:latin typeface="Calibri Light" panose="020F0302020204030204" pitchFamily="34" charset="0"/>
              <a:ea typeface="宋体" panose="02010600030101010101" pitchFamily="2" charset="-122"/>
            </a:endParaRPr>
          </a:p>
        </p:txBody>
      </p:sp>
      <p:sp>
        <p:nvSpPr>
          <p:cNvPr id="31749" name="TextBox 8"/>
          <p:cNvSpPr txBox="1"/>
          <p:nvPr/>
        </p:nvSpPr>
        <p:spPr>
          <a:xfrm>
            <a:off x="430213" y="666750"/>
            <a:ext cx="5734050" cy="584200"/>
          </a:xfrm>
          <a:prstGeom prst="rect">
            <a:avLst/>
          </a:prstGeom>
          <a:noFill/>
          <a:ln w="9525">
            <a:noFill/>
          </a:ln>
        </p:spPr>
        <p:txBody>
          <a:bodyPr>
            <a:spAutoFit/>
          </a:bodyPr>
          <a:lstStyle/>
          <a:p>
            <a:r>
              <a:rPr lang="zh-CN" altLang="en-US" sz="3200" b="0" dirty="0">
                <a:latin typeface="Calibri" panose="020F0502020204030204" pitchFamily="34" charset="0"/>
                <a:ea typeface="宋体" panose="02010600030101010101" pitchFamily="2" charset="-122"/>
              </a:rPr>
              <a:t>四、艾滋病的相关法规和政策</a:t>
            </a:r>
            <a:endParaRPr lang="zh-CN" altLang="en-US" sz="3200" b="0" dirty="0">
              <a:latin typeface="Calibri" panose="020F0502020204030204" pitchFamily="34" charset="0"/>
              <a:ea typeface="宋体" panose="02010600030101010101" pitchFamily="2" charset="-122"/>
            </a:endParaRPr>
          </a:p>
        </p:txBody>
      </p:sp>
    </p:spTree>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5"/>
          <p:cNvSpPr>
            <a:spLocks noEditPoints="1"/>
          </p:cNvSpPr>
          <p:nvPr/>
        </p:nvSpPr>
        <p:spPr>
          <a:xfrm>
            <a:off x="1671638" y="441325"/>
            <a:ext cx="5759450" cy="6378575"/>
          </a:xfrm>
          <a:custGeom>
            <a:avLst/>
            <a:gdLst>
              <a:gd name="txL" fmla="*/ 0 w 18748"/>
              <a:gd name="txT" fmla="*/ 0 h 15575"/>
              <a:gd name="txR" fmla="*/ 18748 w 18748"/>
              <a:gd name="txB" fmla="*/ 15575 h 1557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8748" h="15575">
                <a:moveTo>
                  <a:pt x="17618" y="1914"/>
                </a:moveTo>
                <a:cubicBezTo>
                  <a:pt x="17618" y="1915"/>
                  <a:pt x="17618" y="1917"/>
                  <a:pt x="17618" y="1918"/>
                </a:cubicBezTo>
                <a:cubicBezTo>
                  <a:pt x="17787" y="1967"/>
                  <a:pt x="17943" y="1787"/>
                  <a:pt x="18042" y="1690"/>
                </a:cubicBezTo>
                <a:cubicBezTo>
                  <a:pt x="18125" y="1544"/>
                  <a:pt x="18380" y="1302"/>
                  <a:pt x="18554" y="1302"/>
                </a:cubicBezTo>
                <a:cubicBezTo>
                  <a:pt x="18650" y="1335"/>
                  <a:pt x="18555" y="1576"/>
                  <a:pt x="18658" y="1658"/>
                </a:cubicBezTo>
                <a:cubicBezTo>
                  <a:pt x="18670" y="1663"/>
                  <a:pt x="18748" y="1757"/>
                  <a:pt x="18734" y="1766"/>
                </a:cubicBezTo>
                <a:cubicBezTo>
                  <a:pt x="18690" y="1883"/>
                  <a:pt x="18612" y="2646"/>
                  <a:pt x="18662" y="2678"/>
                </a:cubicBezTo>
                <a:cubicBezTo>
                  <a:pt x="18655" y="2757"/>
                  <a:pt x="18659" y="2805"/>
                  <a:pt x="18602" y="2862"/>
                </a:cubicBezTo>
                <a:cubicBezTo>
                  <a:pt x="18538" y="2958"/>
                  <a:pt x="18384" y="2886"/>
                  <a:pt x="18298" y="2886"/>
                </a:cubicBezTo>
                <a:cubicBezTo>
                  <a:pt x="18266" y="2938"/>
                  <a:pt x="18168" y="2974"/>
                  <a:pt x="18150" y="3030"/>
                </a:cubicBezTo>
                <a:cubicBezTo>
                  <a:pt x="18073" y="3262"/>
                  <a:pt x="18470" y="3640"/>
                  <a:pt x="18398" y="3890"/>
                </a:cubicBezTo>
                <a:cubicBezTo>
                  <a:pt x="18396" y="3890"/>
                  <a:pt x="18395" y="3890"/>
                  <a:pt x="18394" y="3890"/>
                </a:cubicBezTo>
                <a:cubicBezTo>
                  <a:pt x="18394" y="3918"/>
                  <a:pt x="18344" y="4123"/>
                  <a:pt x="18334" y="4162"/>
                </a:cubicBezTo>
                <a:cubicBezTo>
                  <a:pt x="18324" y="4199"/>
                  <a:pt x="18314" y="4225"/>
                  <a:pt x="18278" y="4234"/>
                </a:cubicBezTo>
                <a:cubicBezTo>
                  <a:pt x="18278" y="4249"/>
                  <a:pt x="18127" y="4200"/>
                  <a:pt x="18102" y="4198"/>
                </a:cubicBezTo>
                <a:cubicBezTo>
                  <a:pt x="18043" y="4128"/>
                  <a:pt x="18074" y="3975"/>
                  <a:pt x="18042" y="3978"/>
                </a:cubicBezTo>
                <a:cubicBezTo>
                  <a:pt x="17998" y="3983"/>
                  <a:pt x="17964" y="4050"/>
                  <a:pt x="17958" y="4050"/>
                </a:cubicBezTo>
                <a:cubicBezTo>
                  <a:pt x="17949" y="4119"/>
                  <a:pt x="17886" y="4334"/>
                  <a:pt x="17814" y="4370"/>
                </a:cubicBezTo>
                <a:cubicBezTo>
                  <a:pt x="17772" y="4422"/>
                  <a:pt x="17676" y="4430"/>
                  <a:pt x="17614" y="4430"/>
                </a:cubicBezTo>
                <a:cubicBezTo>
                  <a:pt x="17614" y="4431"/>
                  <a:pt x="17614" y="4433"/>
                  <a:pt x="17614" y="4434"/>
                </a:cubicBezTo>
                <a:cubicBezTo>
                  <a:pt x="17593" y="4445"/>
                  <a:pt x="17594" y="4443"/>
                  <a:pt x="17594" y="4474"/>
                </a:cubicBezTo>
                <a:cubicBezTo>
                  <a:pt x="17660" y="4514"/>
                  <a:pt x="17697" y="4587"/>
                  <a:pt x="17694" y="4638"/>
                </a:cubicBezTo>
                <a:cubicBezTo>
                  <a:pt x="17712" y="4729"/>
                  <a:pt x="17587" y="4808"/>
                  <a:pt x="17558" y="4790"/>
                </a:cubicBezTo>
                <a:cubicBezTo>
                  <a:pt x="17423" y="4790"/>
                  <a:pt x="17325" y="4718"/>
                  <a:pt x="17206" y="4718"/>
                </a:cubicBezTo>
                <a:cubicBezTo>
                  <a:pt x="17206" y="4719"/>
                  <a:pt x="17206" y="4721"/>
                  <a:pt x="17206" y="4722"/>
                </a:cubicBezTo>
                <a:cubicBezTo>
                  <a:pt x="17155" y="4736"/>
                  <a:pt x="17143" y="4906"/>
                  <a:pt x="17106" y="4906"/>
                </a:cubicBezTo>
                <a:cubicBezTo>
                  <a:pt x="17073" y="5035"/>
                  <a:pt x="16957" y="5115"/>
                  <a:pt x="16886" y="5222"/>
                </a:cubicBezTo>
                <a:cubicBezTo>
                  <a:pt x="16883" y="5222"/>
                  <a:pt x="16880" y="5222"/>
                  <a:pt x="16878" y="5222"/>
                </a:cubicBezTo>
                <a:cubicBezTo>
                  <a:pt x="16876" y="5225"/>
                  <a:pt x="16875" y="5227"/>
                  <a:pt x="16874" y="5230"/>
                </a:cubicBezTo>
                <a:cubicBezTo>
                  <a:pt x="16788" y="5258"/>
                  <a:pt x="16727" y="5335"/>
                  <a:pt x="16662" y="5390"/>
                </a:cubicBezTo>
                <a:cubicBezTo>
                  <a:pt x="16662" y="5457"/>
                  <a:pt x="16609" y="5541"/>
                  <a:pt x="16602" y="5618"/>
                </a:cubicBezTo>
                <a:cubicBezTo>
                  <a:pt x="16389" y="5795"/>
                  <a:pt x="16121" y="5703"/>
                  <a:pt x="15966" y="6058"/>
                </a:cubicBezTo>
                <a:cubicBezTo>
                  <a:pt x="15961" y="6135"/>
                  <a:pt x="15866" y="6285"/>
                  <a:pt x="15866" y="6286"/>
                </a:cubicBezTo>
                <a:cubicBezTo>
                  <a:pt x="15783" y="6289"/>
                  <a:pt x="15699" y="6296"/>
                  <a:pt x="15618" y="6298"/>
                </a:cubicBezTo>
                <a:cubicBezTo>
                  <a:pt x="15611" y="6222"/>
                  <a:pt x="15672" y="6086"/>
                  <a:pt x="15762" y="6086"/>
                </a:cubicBezTo>
                <a:cubicBezTo>
                  <a:pt x="15762" y="6049"/>
                  <a:pt x="15606" y="5854"/>
                  <a:pt x="15678" y="5854"/>
                </a:cubicBezTo>
                <a:cubicBezTo>
                  <a:pt x="15679" y="5845"/>
                  <a:pt x="15680" y="5835"/>
                  <a:pt x="15682" y="5826"/>
                </a:cubicBezTo>
                <a:cubicBezTo>
                  <a:pt x="15683" y="5826"/>
                  <a:pt x="15684" y="5826"/>
                  <a:pt x="15686" y="5826"/>
                </a:cubicBezTo>
                <a:cubicBezTo>
                  <a:pt x="15686" y="5698"/>
                  <a:pt x="15857" y="5655"/>
                  <a:pt x="15810" y="5478"/>
                </a:cubicBezTo>
                <a:cubicBezTo>
                  <a:pt x="15784" y="5375"/>
                  <a:pt x="15669" y="5339"/>
                  <a:pt x="15582" y="5374"/>
                </a:cubicBezTo>
                <a:cubicBezTo>
                  <a:pt x="15582" y="5378"/>
                  <a:pt x="14918" y="6182"/>
                  <a:pt x="14918" y="6182"/>
                </a:cubicBezTo>
                <a:cubicBezTo>
                  <a:pt x="14887" y="6228"/>
                  <a:pt x="14635" y="6274"/>
                  <a:pt x="14574" y="6290"/>
                </a:cubicBezTo>
                <a:cubicBezTo>
                  <a:pt x="14493" y="6359"/>
                  <a:pt x="14443" y="6533"/>
                  <a:pt x="14566" y="6594"/>
                </a:cubicBezTo>
                <a:cubicBezTo>
                  <a:pt x="14583" y="6665"/>
                  <a:pt x="14622" y="6697"/>
                  <a:pt x="14622" y="6770"/>
                </a:cubicBezTo>
                <a:cubicBezTo>
                  <a:pt x="14650" y="6785"/>
                  <a:pt x="14851" y="6680"/>
                  <a:pt x="14954" y="6722"/>
                </a:cubicBezTo>
                <a:cubicBezTo>
                  <a:pt x="14981" y="6787"/>
                  <a:pt x="15006" y="6852"/>
                  <a:pt x="15006" y="6926"/>
                </a:cubicBezTo>
                <a:cubicBezTo>
                  <a:pt x="15007" y="6926"/>
                  <a:pt x="15008" y="6926"/>
                  <a:pt x="15010" y="6926"/>
                </a:cubicBezTo>
                <a:cubicBezTo>
                  <a:pt x="15027" y="6962"/>
                  <a:pt x="15133" y="7072"/>
                  <a:pt x="15174" y="7078"/>
                </a:cubicBezTo>
                <a:cubicBezTo>
                  <a:pt x="15174" y="7079"/>
                  <a:pt x="15174" y="7081"/>
                  <a:pt x="15174" y="7082"/>
                </a:cubicBezTo>
                <a:cubicBezTo>
                  <a:pt x="15179" y="7082"/>
                  <a:pt x="15172" y="7079"/>
                  <a:pt x="15178" y="7078"/>
                </a:cubicBezTo>
                <a:cubicBezTo>
                  <a:pt x="15331" y="7078"/>
                  <a:pt x="15331" y="6718"/>
                  <a:pt x="15626" y="6718"/>
                </a:cubicBezTo>
                <a:cubicBezTo>
                  <a:pt x="15752" y="6682"/>
                  <a:pt x="15863" y="6816"/>
                  <a:pt x="16010" y="6774"/>
                </a:cubicBezTo>
                <a:cubicBezTo>
                  <a:pt x="16098" y="6749"/>
                  <a:pt x="16153" y="6778"/>
                  <a:pt x="16218" y="6810"/>
                </a:cubicBezTo>
                <a:cubicBezTo>
                  <a:pt x="16218" y="6833"/>
                  <a:pt x="16235" y="6998"/>
                  <a:pt x="16174" y="6998"/>
                </a:cubicBezTo>
                <a:cubicBezTo>
                  <a:pt x="16158" y="7021"/>
                  <a:pt x="15844" y="7157"/>
                  <a:pt x="15838" y="7154"/>
                </a:cubicBezTo>
                <a:cubicBezTo>
                  <a:pt x="15865" y="7200"/>
                  <a:pt x="15563" y="7507"/>
                  <a:pt x="15522" y="7478"/>
                </a:cubicBezTo>
                <a:cubicBezTo>
                  <a:pt x="15511" y="7512"/>
                  <a:pt x="15410" y="7659"/>
                  <a:pt x="15410" y="7662"/>
                </a:cubicBezTo>
                <a:cubicBezTo>
                  <a:pt x="15395" y="7673"/>
                  <a:pt x="15366" y="7716"/>
                  <a:pt x="15366" y="7730"/>
                </a:cubicBezTo>
                <a:cubicBezTo>
                  <a:pt x="15364" y="7730"/>
                  <a:pt x="15363" y="7730"/>
                  <a:pt x="15362" y="7730"/>
                </a:cubicBezTo>
                <a:cubicBezTo>
                  <a:pt x="15347" y="7768"/>
                  <a:pt x="15310" y="8008"/>
                  <a:pt x="15310" y="8014"/>
                </a:cubicBezTo>
                <a:cubicBezTo>
                  <a:pt x="15318" y="8021"/>
                  <a:pt x="15313" y="8023"/>
                  <a:pt x="15318" y="8030"/>
                </a:cubicBezTo>
                <a:cubicBezTo>
                  <a:pt x="15322" y="8033"/>
                  <a:pt x="15326" y="8035"/>
                  <a:pt x="15330" y="8038"/>
                </a:cubicBezTo>
                <a:cubicBezTo>
                  <a:pt x="15330" y="8059"/>
                  <a:pt x="15374" y="8071"/>
                  <a:pt x="15374" y="8082"/>
                </a:cubicBezTo>
                <a:cubicBezTo>
                  <a:pt x="15817" y="8142"/>
                  <a:pt x="15834" y="8814"/>
                  <a:pt x="15994" y="8894"/>
                </a:cubicBezTo>
                <a:cubicBezTo>
                  <a:pt x="15994" y="8903"/>
                  <a:pt x="15998" y="8904"/>
                  <a:pt x="16002" y="8914"/>
                </a:cubicBezTo>
                <a:cubicBezTo>
                  <a:pt x="16113" y="9011"/>
                  <a:pt x="16251" y="9067"/>
                  <a:pt x="16378" y="9162"/>
                </a:cubicBezTo>
                <a:cubicBezTo>
                  <a:pt x="16378" y="9165"/>
                  <a:pt x="16378" y="9167"/>
                  <a:pt x="16378" y="9170"/>
                </a:cubicBezTo>
                <a:cubicBezTo>
                  <a:pt x="16531" y="9247"/>
                  <a:pt x="16224" y="9255"/>
                  <a:pt x="16218" y="9306"/>
                </a:cubicBezTo>
                <a:cubicBezTo>
                  <a:pt x="16311" y="9360"/>
                  <a:pt x="16417" y="9412"/>
                  <a:pt x="16470" y="9566"/>
                </a:cubicBezTo>
                <a:cubicBezTo>
                  <a:pt x="16468" y="9566"/>
                  <a:pt x="16467" y="9566"/>
                  <a:pt x="16466" y="9566"/>
                </a:cubicBezTo>
                <a:cubicBezTo>
                  <a:pt x="16466" y="9740"/>
                  <a:pt x="16083" y="9894"/>
                  <a:pt x="15998" y="9990"/>
                </a:cubicBezTo>
                <a:cubicBezTo>
                  <a:pt x="15996" y="9990"/>
                  <a:pt x="15995" y="9990"/>
                  <a:pt x="15994" y="9990"/>
                </a:cubicBezTo>
                <a:cubicBezTo>
                  <a:pt x="15994" y="9994"/>
                  <a:pt x="15994" y="9998"/>
                  <a:pt x="15994" y="10002"/>
                </a:cubicBezTo>
                <a:cubicBezTo>
                  <a:pt x="16026" y="10014"/>
                  <a:pt x="16094" y="10010"/>
                  <a:pt x="16130" y="10010"/>
                </a:cubicBezTo>
                <a:cubicBezTo>
                  <a:pt x="16225" y="9831"/>
                  <a:pt x="16503" y="9967"/>
                  <a:pt x="16634" y="10018"/>
                </a:cubicBezTo>
                <a:cubicBezTo>
                  <a:pt x="16631" y="10026"/>
                  <a:pt x="16634" y="10021"/>
                  <a:pt x="16630" y="10026"/>
                </a:cubicBezTo>
                <a:cubicBezTo>
                  <a:pt x="16604" y="10122"/>
                  <a:pt x="16434" y="10171"/>
                  <a:pt x="16434" y="10250"/>
                </a:cubicBezTo>
                <a:cubicBezTo>
                  <a:pt x="16466" y="10250"/>
                  <a:pt x="16559" y="10146"/>
                  <a:pt x="16590" y="10198"/>
                </a:cubicBezTo>
                <a:cubicBezTo>
                  <a:pt x="16590" y="10230"/>
                  <a:pt x="16624" y="10311"/>
                  <a:pt x="16594" y="10342"/>
                </a:cubicBezTo>
                <a:cubicBezTo>
                  <a:pt x="16549" y="10395"/>
                  <a:pt x="16505" y="10351"/>
                  <a:pt x="16466" y="10386"/>
                </a:cubicBezTo>
                <a:cubicBezTo>
                  <a:pt x="16464" y="10386"/>
                  <a:pt x="16463" y="10386"/>
                  <a:pt x="16462" y="10386"/>
                </a:cubicBezTo>
                <a:cubicBezTo>
                  <a:pt x="16462" y="10592"/>
                  <a:pt x="16698" y="10878"/>
                  <a:pt x="16354" y="10878"/>
                </a:cubicBezTo>
                <a:cubicBezTo>
                  <a:pt x="16251" y="11056"/>
                  <a:pt x="16226" y="11080"/>
                  <a:pt x="16218" y="11318"/>
                </a:cubicBezTo>
                <a:cubicBezTo>
                  <a:pt x="16124" y="11380"/>
                  <a:pt x="16139" y="11524"/>
                  <a:pt x="16058" y="11594"/>
                </a:cubicBezTo>
                <a:cubicBezTo>
                  <a:pt x="16012" y="11593"/>
                  <a:pt x="15931" y="11589"/>
                  <a:pt x="15918" y="11618"/>
                </a:cubicBezTo>
                <a:cubicBezTo>
                  <a:pt x="15918" y="11672"/>
                  <a:pt x="16014" y="11708"/>
                  <a:pt x="16058" y="11718"/>
                </a:cubicBezTo>
                <a:cubicBezTo>
                  <a:pt x="16047" y="11805"/>
                  <a:pt x="15916" y="11767"/>
                  <a:pt x="15954" y="11886"/>
                </a:cubicBezTo>
                <a:cubicBezTo>
                  <a:pt x="15961" y="11987"/>
                  <a:pt x="15986" y="12046"/>
                  <a:pt x="15962" y="12142"/>
                </a:cubicBezTo>
                <a:cubicBezTo>
                  <a:pt x="15770" y="12156"/>
                  <a:pt x="15906" y="12316"/>
                  <a:pt x="15758" y="12390"/>
                </a:cubicBezTo>
                <a:cubicBezTo>
                  <a:pt x="15715" y="12517"/>
                  <a:pt x="15522" y="12514"/>
                  <a:pt x="15510" y="12558"/>
                </a:cubicBezTo>
                <a:cubicBezTo>
                  <a:pt x="15469" y="12602"/>
                  <a:pt x="15272" y="12990"/>
                  <a:pt x="15194" y="12990"/>
                </a:cubicBezTo>
                <a:cubicBezTo>
                  <a:pt x="15192" y="12993"/>
                  <a:pt x="15191" y="12995"/>
                  <a:pt x="15190" y="12998"/>
                </a:cubicBezTo>
                <a:cubicBezTo>
                  <a:pt x="15097" y="13029"/>
                  <a:pt x="14894" y="13064"/>
                  <a:pt x="14894" y="13174"/>
                </a:cubicBezTo>
                <a:cubicBezTo>
                  <a:pt x="14885" y="13203"/>
                  <a:pt x="14900" y="13219"/>
                  <a:pt x="14902" y="13250"/>
                </a:cubicBezTo>
                <a:cubicBezTo>
                  <a:pt x="14708" y="13360"/>
                  <a:pt x="14456" y="13618"/>
                  <a:pt x="14202" y="13538"/>
                </a:cubicBezTo>
                <a:cubicBezTo>
                  <a:pt x="14098" y="13505"/>
                  <a:pt x="14084" y="13730"/>
                  <a:pt x="13986" y="13730"/>
                </a:cubicBezTo>
                <a:cubicBezTo>
                  <a:pt x="13930" y="13781"/>
                  <a:pt x="13790" y="13635"/>
                  <a:pt x="13790" y="13590"/>
                </a:cubicBezTo>
                <a:cubicBezTo>
                  <a:pt x="13710" y="13537"/>
                  <a:pt x="13707" y="13632"/>
                  <a:pt x="13694" y="13658"/>
                </a:cubicBezTo>
                <a:cubicBezTo>
                  <a:pt x="13651" y="13828"/>
                  <a:pt x="13373" y="14006"/>
                  <a:pt x="13202" y="14006"/>
                </a:cubicBezTo>
                <a:cubicBezTo>
                  <a:pt x="13087" y="14041"/>
                  <a:pt x="12523" y="14099"/>
                  <a:pt x="12502" y="14206"/>
                </a:cubicBezTo>
                <a:cubicBezTo>
                  <a:pt x="12500" y="14206"/>
                  <a:pt x="12499" y="14206"/>
                  <a:pt x="12498" y="14206"/>
                </a:cubicBezTo>
                <a:cubicBezTo>
                  <a:pt x="12498" y="14255"/>
                  <a:pt x="12463" y="14362"/>
                  <a:pt x="12402" y="14362"/>
                </a:cubicBezTo>
                <a:cubicBezTo>
                  <a:pt x="12349" y="14425"/>
                  <a:pt x="12381" y="14400"/>
                  <a:pt x="12398" y="14466"/>
                </a:cubicBezTo>
                <a:cubicBezTo>
                  <a:pt x="12431" y="14465"/>
                  <a:pt x="12457" y="14469"/>
                  <a:pt x="12482" y="14474"/>
                </a:cubicBezTo>
                <a:cubicBezTo>
                  <a:pt x="12499" y="14504"/>
                  <a:pt x="12495" y="14587"/>
                  <a:pt x="12490" y="14622"/>
                </a:cubicBezTo>
                <a:cubicBezTo>
                  <a:pt x="12412" y="14665"/>
                  <a:pt x="12381" y="14661"/>
                  <a:pt x="12290" y="14658"/>
                </a:cubicBezTo>
                <a:cubicBezTo>
                  <a:pt x="12290" y="14657"/>
                  <a:pt x="12290" y="14655"/>
                  <a:pt x="12290" y="14654"/>
                </a:cubicBezTo>
                <a:cubicBezTo>
                  <a:pt x="12251" y="14646"/>
                  <a:pt x="12180" y="14480"/>
                  <a:pt x="12146" y="14438"/>
                </a:cubicBezTo>
                <a:cubicBezTo>
                  <a:pt x="12015" y="14373"/>
                  <a:pt x="12146" y="14240"/>
                  <a:pt x="12154" y="14166"/>
                </a:cubicBezTo>
                <a:cubicBezTo>
                  <a:pt x="12147" y="14163"/>
                  <a:pt x="12141" y="14162"/>
                  <a:pt x="12130" y="14162"/>
                </a:cubicBezTo>
                <a:cubicBezTo>
                  <a:pt x="12130" y="14163"/>
                  <a:pt x="12130" y="14165"/>
                  <a:pt x="12130" y="14166"/>
                </a:cubicBezTo>
                <a:cubicBezTo>
                  <a:pt x="12048" y="14188"/>
                  <a:pt x="11987" y="14231"/>
                  <a:pt x="11906" y="14238"/>
                </a:cubicBezTo>
                <a:cubicBezTo>
                  <a:pt x="11906" y="14237"/>
                  <a:pt x="11906" y="14235"/>
                  <a:pt x="11906" y="14234"/>
                </a:cubicBezTo>
                <a:cubicBezTo>
                  <a:pt x="11892" y="14230"/>
                  <a:pt x="11716" y="13968"/>
                  <a:pt x="11710" y="14102"/>
                </a:cubicBezTo>
                <a:cubicBezTo>
                  <a:pt x="11752" y="14123"/>
                  <a:pt x="11764" y="14162"/>
                  <a:pt x="11710" y="14170"/>
                </a:cubicBezTo>
                <a:cubicBezTo>
                  <a:pt x="11710" y="14195"/>
                  <a:pt x="11404" y="14160"/>
                  <a:pt x="11378" y="14158"/>
                </a:cubicBezTo>
                <a:cubicBezTo>
                  <a:pt x="11275" y="14158"/>
                  <a:pt x="10897" y="14054"/>
                  <a:pt x="10930" y="13890"/>
                </a:cubicBezTo>
                <a:cubicBezTo>
                  <a:pt x="10928" y="13890"/>
                  <a:pt x="10927" y="13890"/>
                  <a:pt x="10926" y="13890"/>
                </a:cubicBezTo>
                <a:cubicBezTo>
                  <a:pt x="10910" y="13840"/>
                  <a:pt x="10957" y="13724"/>
                  <a:pt x="10958" y="13670"/>
                </a:cubicBezTo>
                <a:cubicBezTo>
                  <a:pt x="10947" y="13661"/>
                  <a:pt x="10936" y="13651"/>
                  <a:pt x="10926" y="13642"/>
                </a:cubicBezTo>
                <a:cubicBezTo>
                  <a:pt x="10891" y="13639"/>
                  <a:pt x="10526" y="13571"/>
                  <a:pt x="10526" y="13570"/>
                </a:cubicBezTo>
                <a:cubicBezTo>
                  <a:pt x="10466" y="13555"/>
                  <a:pt x="10480" y="13485"/>
                  <a:pt x="10446" y="13474"/>
                </a:cubicBezTo>
                <a:cubicBezTo>
                  <a:pt x="10427" y="13458"/>
                  <a:pt x="10352" y="13479"/>
                  <a:pt x="10342" y="13486"/>
                </a:cubicBezTo>
                <a:cubicBezTo>
                  <a:pt x="10312" y="13531"/>
                  <a:pt x="10191" y="13682"/>
                  <a:pt x="10126" y="13682"/>
                </a:cubicBezTo>
                <a:cubicBezTo>
                  <a:pt x="10126" y="13683"/>
                  <a:pt x="10126" y="13685"/>
                  <a:pt x="10126" y="13686"/>
                </a:cubicBezTo>
                <a:cubicBezTo>
                  <a:pt x="10067" y="13690"/>
                  <a:pt x="10021" y="13681"/>
                  <a:pt x="9974" y="13722"/>
                </a:cubicBezTo>
                <a:cubicBezTo>
                  <a:pt x="9974" y="13828"/>
                  <a:pt x="9832" y="13786"/>
                  <a:pt x="9786" y="13786"/>
                </a:cubicBezTo>
                <a:cubicBezTo>
                  <a:pt x="9768" y="13765"/>
                  <a:pt x="9727" y="13741"/>
                  <a:pt x="9718" y="13722"/>
                </a:cubicBezTo>
                <a:cubicBezTo>
                  <a:pt x="9700" y="13722"/>
                  <a:pt x="9562" y="13762"/>
                  <a:pt x="9562" y="13766"/>
                </a:cubicBezTo>
                <a:cubicBezTo>
                  <a:pt x="9461" y="13796"/>
                  <a:pt x="9391" y="13702"/>
                  <a:pt x="9302" y="13702"/>
                </a:cubicBezTo>
                <a:cubicBezTo>
                  <a:pt x="9286" y="13722"/>
                  <a:pt x="9218" y="13797"/>
                  <a:pt x="9202" y="13798"/>
                </a:cubicBezTo>
                <a:cubicBezTo>
                  <a:pt x="9171" y="13824"/>
                  <a:pt x="9022" y="13762"/>
                  <a:pt x="8994" y="13786"/>
                </a:cubicBezTo>
                <a:cubicBezTo>
                  <a:pt x="8952" y="13795"/>
                  <a:pt x="8960" y="13840"/>
                  <a:pt x="8962" y="13890"/>
                </a:cubicBezTo>
                <a:cubicBezTo>
                  <a:pt x="9006" y="13929"/>
                  <a:pt x="9016" y="14071"/>
                  <a:pt x="9014" y="14122"/>
                </a:cubicBezTo>
                <a:cubicBezTo>
                  <a:pt x="9055" y="14122"/>
                  <a:pt x="9052" y="14326"/>
                  <a:pt x="9042" y="14354"/>
                </a:cubicBezTo>
                <a:cubicBezTo>
                  <a:pt x="9028" y="14420"/>
                  <a:pt x="8974" y="14399"/>
                  <a:pt x="8922" y="14390"/>
                </a:cubicBezTo>
                <a:cubicBezTo>
                  <a:pt x="8922" y="14389"/>
                  <a:pt x="8922" y="14387"/>
                  <a:pt x="8922" y="14386"/>
                </a:cubicBezTo>
                <a:cubicBezTo>
                  <a:pt x="8813" y="14364"/>
                  <a:pt x="8754" y="14249"/>
                  <a:pt x="8754" y="14146"/>
                </a:cubicBezTo>
                <a:cubicBezTo>
                  <a:pt x="8754" y="14074"/>
                  <a:pt x="8746" y="14112"/>
                  <a:pt x="8710" y="14058"/>
                </a:cubicBezTo>
                <a:cubicBezTo>
                  <a:pt x="8598" y="14058"/>
                  <a:pt x="8601" y="14170"/>
                  <a:pt x="8530" y="14170"/>
                </a:cubicBezTo>
                <a:cubicBezTo>
                  <a:pt x="8530" y="14171"/>
                  <a:pt x="8530" y="14173"/>
                  <a:pt x="8530" y="14174"/>
                </a:cubicBezTo>
                <a:cubicBezTo>
                  <a:pt x="8477" y="14170"/>
                  <a:pt x="8469" y="14150"/>
                  <a:pt x="8422" y="14146"/>
                </a:cubicBezTo>
                <a:cubicBezTo>
                  <a:pt x="8404" y="14064"/>
                  <a:pt x="8214" y="13915"/>
                  <a:pt x="8214" y="13910"/>
                </a:cubicBezTo>
                <a:cubicBezTo>
                  <a:pt x="8183" y="13899"/>
                  <a:pt x="8106" y="13928"/>
                  <a:pt x="8086" y="13910"/>
                </a:cubicBezTo>
                <a:cubicBezTo>
                  <a:pt x="8062" y="13904"/>
                  <a:pt x="8029" y="13859"/>
                  <a:pt x="8022" y="13838"/>
                </a:cubicBezTo>
                <a:cubicBezTo>
                  <a:pt x="8020" y="13838"/>
                  <a:pt x="8019" y="13838"/>
                  <a:pt x="8018" y="13838"/>
                </a:cubicBezTo>
                <a:cubicBezTo>
                  <a:pt x="8001" y="13738"/>
                  <a:pt x="8039" y="13565"/>
                  <a:pt x="8006" y="13482"/>
                </a:cubicBezTo>
                <a:cubicBezTo>
                  <a:pt x="7955" y="13465"/>
                  <a:pt x="7922" y="13465"/>
                  <a:pt x="7886" y="13422"/>
                </a:cubicBezTo>
                <a:cubicBezTo>
                  <a:pt x="7821" y="13379"/>
                  <a:pt x="7798" y="13144"/>
                  <a:pt x="7730" y="13058"/>
                </a:cubicBezTo>
                <a:cubicBezTo>
                  <a:pt x="7618" y="12983"/>
                  <a:pt x="7562" y="13122"/>
                  <a:pt x="7474" y="13122"/>
                </a:cubicBezTo>
                <a:cubicBezTo>
                  <a:pt x="7474" y="13123"/>
                  <a:pt x="7474" y="13125"/>
                  <a:pt x="7474" y="13126"/>
                </a:cubicBezTo>
                <a:cubicBezTo>
                  <a:pt x="7350" y="13093"/>
                  <a:pt x="7401" y="13026"/>
                  <a:pt x="7378" y="12910"/>
                </a:cubicBezTo>
                <a:cubicBezTo>
                  <a:pt x="7339" y="12773"/>
                  <a:pt x="7407" y="12683"/>
                  <a:pt x="7438" y="12562"/>
                </a:cubicBezTo>
                <a:cubicBezTo>
                  <a:pt x="7440" y="12561"/>
                  <a:pt x="7443" y="12559"/>
                  <a:pt x="7446" y="12558"/>
                </a:cubicBezTo>
                <a:cubicBezTo>
                  <a:pt x="7446" y="12483"/>
                  <a:pt x="7660" y="12388"/>
                  <a:pt x="7714" y="12330"/>
                </a:cubicBezTo>
                <a:cubicBezTo>
                  <a:pt x="7732" y="12325"/>
                  <a:pt x="7734" y="12321"/>
                  <a:pt x="7746" y="12306"/>
                </a:cubicBezTo>
                <a:cubicBezTo>
                  <a:pt x="7776" y="12291"/>
                  <a:pt x="7912" y="11690"/>
                  <a:pt x="7838" y="11606"/>
                </a:cubicBezTo>
                <a:cubicBezTo>
                  <a:pt x="7838" y="11564"/>
                  <a:pt x="7686" y="11509"/>
                  <a:pt x="7686" y="11466"/>
                </a:cubicBezTo>
                <a:cubicBezTo>
                  <a:pt x="7673" y="11457"/>
                  <a:pt x="7660" y="11418"/>
                  <a:pt x="7658" y="11418"/>
                </a:cubicBezTo>
                <a:cubicBezTo>
                  <a:pt x="7658" y="11298"/>
                  <a:pt x="7614" y="11255"/>
                  <a:pt x="7546" y="11170"/>
                </a:cubicBezTo>
                <a:cubicBezTo>
                  <a:pt x="7502" y="11159"/>
                  <a:pt x="7450" y="11139"/>
                  <a:pt x="7418" y="11178"/>
                </a:cubicBezTo>
                <a:cubicBezTo>
                  <a:pt x="7343" y="11215"/>
                  <a:pt x="7420" y="11410"/>
                  <a:pt x="7306" y="11426"/>
                </a:cubicBezTo>
                <a:cubicBezTo>
                  <a:pt x="7230" y="11450"/>
                  <a:pt x="7145" y="11308"/>
                  <a:pt x="7074" y="11258"/>
                </a:cubicBezTo>
                <a:cubicBezTo>
                  <a:pt x="7005" y="11258"/>
                  <a:pt x="6867" y="11152"/>
                  <a:pt x="6790" y="11130"/>
                </a:cubicBezTo>
                <a:cubicBezTo>
                  <a:pt x="6790" y="11131"/>
                  <a:pt x="6790" y="11133"/>
                  <a:pt x="6790" y="11134"/>
                </a:cubicBezTo>
                <a:cubicBezTo>
                  <a:pt x="6721" y="11147"/>
                  <a:pt x="6621" y="11246"/>
                  <a:pt x="6574" y="11302"/>
                </a:cubicBezTo>
                <a:cubicBezTo>
                  <a:pt x="6374" y="11323"/>
                  <a:pt x="6199" y="11568"/>
                  <a:pt x="6014" y="11630"/>
                </a:cubicBezTo>
                <a:cubicBezTo>
                  <a:pt x="5938" y="11670"/>
                  <a:pt x="5429" y="11773"/>
                  <a:pt x="5331" y="11630"/>
                </a:cubicBezTo>
                <a:cubicBezTo>
                  <a:pt x="5290" y="11590"/>
                  <a:pt x="5338" y="11441"/>
                  <a:pt x="5342" y="11386"/>
                </a:cubicBezTo>
                <a:cubicBezTo>
                  <a:pt x="5274" y="11341"/>
                  <a:pt x="5233" y="11321"/>
                  <a:pt x="5234" y="11226"/>
                </a:cubicBezTo>
                <a:cubicBezTo>
                  <a:pt x="5208" y="11212"/>
                  <a:pt x="5050" y="11179"/>
                  <a:pt x="5050" y="11178"/>
                </a:cubicBezTo>
                <a:cubicBezTo>
                  <a:pt x="4915" y="11144"/>
                  <a:pt x="4824" y="10946"/>
                  <a:pt x="4650" y="10946"/>
                </a:cubicBezTo>
                <a:cubicBezTo>
                  <a:pt x="4650" y="10945"/>
                  <a:pt x="4382" y="11034"/>
                  <a:pt x="4350" y="11090"/>
                </a:cubicBezTo>
                <a:cubicBezTo>
                  <a:pt x="4350" y="11142"/>
                  <a:pt x="4367" y="11229"/>
                  <a:pt x="4338" y="11274"/>
                </a:cubicBezTo>
                <a:cubicBezTo>
                  <a:pt x="4251" y="11317"/>
                  <a:pt x="4250" y="11319"/>
                  <a:pt x="4150" y="11286"/>
                </a:cubicBezTo>
                <a:cubicBezTo>
                  <a:pt x="4089" y="11166"/>
                  <a:pt x="4151" y="11079"/>
                  <a:pt x="4154" y="10962"/>
                </a:cubicBezTo>
                <a:cubicBezTo>
                  <a:pt x="4093" y="10921"/>
                  <a:pt x="3964" y="10920"/>
                  <a:pt x="3898" y="10946"/>
                </a:cubicBezTo>
                <a:cubicBezTo>
                  <a:pt x="3830" y="10960"/>
                  <a:pt x="3768" y="11048"/>
                  <a:pt x="3690" y="11026"/>
                </a:cubicBezTo>
                <a:cubicBezTo>
                  <a:pt x="3604" y="11000"/>
                  <a:pt x="3558" y="10926"/>
                  <a:pt x="3502" y="10858"/>
                </a:cubicBezTo>
                <a:cubicBezTo>
                  <a:pt x="3384" y="10834"/>
                  <a:pt x="3288" y="10840"/>
                  <a:pt x="3170" y="10838"/>
                </a:cubicBezTo>
                <a:cubicBezTo>
                  <a:pt x="3078" y="10755"/>
                  <a:pt x="2997" y="10619"/>
                  <a:pt x="2922" y="10518"/>
                </a:cubicBezTo>
                <a:cubicBezTo>
                  <a:pt x="2857" y="10476"/>
                  <a:pt x="2778" y="10519"/>
                  <a:pt x="2714" y="10434"/>
                </a:cubicBezTo>
                <a:cubicBezTo>
                  <a:pt x="2704" y="10426"/>
                  <a:pt x="2695" y="10418"/>
                  <a:pt x="2686" y="10410"/>
                </a:cubicBezTo>
                <a:cubicBezTo>
                  <a:pt x="2639" y="10348"/>
                  <a:pt x="2595" y="10198"/>
                  <a:pt x="2590" y="10098"/>
                </a:cubicBezTo>
                <a:cubicBezTo>
                  <a:pt x="2540" y="10065"/>
                  <a:pt x="2398" y="10098"/>
                  <a:pt x="2374" y="10050"/>
                </a:cubicBezTo>
                <a:cubicBezTo>
                  <a:pt x="2343" y="10050"/>
                  <a:pt x="2274" y="9915"/>
                  <a:pt x="2274" y="9894"/>
                </a:cubicBezTo>
                <a:cubicBezTo>
                  <a:pt x="2212" y="9848"/>
                  <a:pt x="2103" y="9817"/>
                  <a:pt x="2058" y="9762"/>
                </a:cubicBezTo>
                <a:cubicBezTo>
                  <a:pt x="2055" y="9761"/>
                  <a:pt x="2052" y="9759"/>
                  <a:pt x="2050" y="9758"/>
                </a:cubicBezTo>
                <a:cubicBezTo>
                  <a:pt x="2050" y="9710"/>
                  <a:pt x="1884" y="9515"/>
                  <a:pt x="1882" y="9514"/>
                </a:cubicBezTo>
                <a:cubicBezTo>
                  <a:pt x="1713" y="9542"/>
                  <a:pt x="1515" y="9634"/>
                  <a:pt x="1386" y="9466"/>
                </a:cubicBezTo>
                <a:cubicBezTo>
                  <a:pt x="1347" y="9424"/>
                  <a:pt x="1338" y="9330"/>
                  <a:pt x="1338" y="9254"/>
                </a:cubicBezTo>
                <a:cubicBezTo>
                  <a:pt x="1166" y="9116"/>
                  <a:pt x="1111" y="8946"/>
                  <a:pt x="874" y="8946"/>
                </a:cubicBezTo>
                <a:cubicBezTo>
                  <a:pt x="825" y="8932"/>
                  <a:pt x="837" y="8929"/>
                  <a:pt x="810" y="8906"/>
                </a:cubicBezTo>
                <a:cubicBezTo>
                  <a:pt x="817" y="8823"/>
                  <a:pt x="802" y="8778"/>
                  <a:pt x="862" y="8726"/>
                </a:cubicBezTo>
                <a:cubicBezTo>
                  <a:pt x="862" y="8723"/>
                  <a:pt x="862" y="8721"/>
                  <a:pt x="862" y="8718"/>
                </a:cubicBezTo>
                <a:cubicBezTo>
                  <a:pt x="950" y="8659"/>
                  <a:pt x="894" y="8404"/>
                  <a:pt x="894" y="8322"/>
                </a:cubicBezTo>
                <a:cubicBezTo>
                  <a:pt x="892" y="8322"/>
                  <a:pt x="891" y="8322"/>
                  <a:pt x="890" y="8322"/>
                </a:cubicBezTo>
                <a:cubicBezTo>
                  <a:pt x="890" y="8214"/>
                  <a:pt x="878" y="8264"/>
                  <a:pt x="910" y="8202"/>
                </a:cubicBezTo>
                <a:cubicBezTo>
                  <a:pt x="1002" y="8202"/>
                  <a:pt x="1062" y="8272"/>
                  <a:pt x="1142" y="8274"/>
                </a:cubicBezTo>
                <a:cubicBezTo>
                  <a:pt x="1151" y="8240"/>
                  <a:pt x="1162" y="8261"/>
                  <a:pt x="1162" y="8218"/>
                </a:cubicBezTo>
                <a:cubicBezTo>
                  <a:pt x="1163" y="8218"/>
                  <a:pt x="1164" y="8218"/>
                  <a:pt x="1166" y="8218"/>
                </a:cubicBezTo>
                <a:cubicBezTo>
                  <a:pt x="1166" y="8056"/>
                  <a:pt x="1116" y="7919"/>
                  <a:pt x="1090" y="7762"/>
                </a:cubicBezTo>
                <a:cubicBezTo>
                  <a:pt x="1088" y="7762"/>
                  <a:pt x="1087" y="7762"/>
                  <a:pt x="1086" y="7762"/>
                </a:cubicBezTo>
                <a:cubicBezTo>
                  <a:pt x="1046" y="7640"/>
                  <a:pt x="1182" y="7574"/>
                  <a:pt x="1182" y="7478"/>
                </a:cubicBezTo>
                <a:cubicBezTo>
                  <a:pt x="1172" y="7419"/>
                  <a:pt x="1161" y="7417"/>
                  <a:pt x="1138" y="7398"/>
                </a:cubicBezTo>
                <a:cubicBezTo>
                  <a:pt x="989" y="7368"/>
                  <a:pt x="969" y="7185"/>
                  <a:pt x="1002" y="7070"/>
                </a:cubicBezTo>
                <a:cubicBezTo>
                  <a:pt x="1039" y="6937"/>
                  <a:pt x="620" y="6604"/>
                  <a:pt x="542" y="6674"/>
                </a:cubicBezTo>
                <a:cubicBezTo>
                  <a:pt x="511" y="6672"/>
                  <a:pt x="470" y="6618"/>
                  <a:pt x="474" y="6614"/>
                </a:cubicBezTo>
                <a:cubicBezTo>
                  <a:pt x="474" y="6539"/>
                  <a:pt x="545" y="6334"/>
                  <a:pt x="506" y="6270"/>
                </a:cubicBezTo>
                <a:cubicBezTo>
                  <a:pt x="445" y="6240"/>
                  <a:pt x="253" y="6082"/>
                  <a:pt x="210" y="6030"/>
                </a:cubicBezTo>
                <a:cubicBezTo>
                  <a:pt x="206" y="6027"/>
                  <a:pt x="202" y="6025"/>
                  <a:pt x="198" y="6022"/>
                </a:cubicBezTo>
                <a:cubicBezTo>
                  <a:pt x="122" y="5909"/>
                  <a:pt x="217" y="5802"/>
                  <a:pt x="330" y="5774"/>
                </a:cubicBezTo>
                <a:cubicBezTo>
                  <a:pt x="391" y="5650"/>
                  <a:pt x="362" y="5521"/>
                  <a:pt x="362" y="5390"/>
                </a:cubicBezTo>
                <a:cubicBezTo>
                  <a:pt x="360" y="5390"/>
                  <a:pt x="359" y="5390"/>
                  <a:pt x="358" y="5390"/>
                </a:cubicBezTo>
                <a:cubicBezTo>
                  <a:pt x="358" y="5246"/>
                  <a:pt x="201" y="5340"/>
                  <a:pt x="122" y="5342"/>
                </a:cubicBezTo>
                <a:cubicBezTo>
                  <a:pt x="64" y="5300"/>
                  <a:pt x="0" y="5270"/>
                  <a:pt x="62" y="5134"/>
                </a:cubicBezTo>
                <a:cubicBezTo>
                  <a:pt x="186" y="5107"/>
                  <a:pt x="153" y="4950"/>
                  <a:pt x="94" y="4950"/>
                </a:cubicBezTo>
                <a:cubicBezTo>
                  <a:pt x="77" y="4916"/>
                  <a:pt x="227" y="4832"/>
                  <a:pt x="246" y="4750"/>
                </a:cubicBezTo>
                <a:cubicBezTo>
                  <a:pt x="357" y="4750"/>
                  <a:pt x="701" y="4452"/>
                  <a:pt x="902" y="4518"/>
                </a:cubicBezTo>
                <a:cubicBezTo>
                  <a:pt x="1041" y="4541"/>
                  <a:pt x="931" y="4709"/>
                  <a:pt x="1118" y="4718"/>
                </a:cubicBezTo>
                <a:cubicBezTo>
                  <a:pt x="1388" y="4493"/>
                  <a:pt x="1528" y="4478"/>
                  <a:pt x="1874" y="4478"/>
                </a:cubicBezTo>
                <a:cubicBezTo>
                  <a:pt x="1874" y="4477"/>
                  <a:pt x="1874" y="4475"/>
                  <a:pt x="1874" y="4474"/>
                </a:cubicBezTo>
                <a:cubicBezTo>
                  <a:pt x="1902" y="4464"/>
                  <a:pt x="2242" y="4429"/>
                  <a:pt x="2242" y="4410"/>
                </a:cubicBezTo>
                <a:cubicBezTo>
                  <a:pt x="2353" y="4352"/>
                  <a:pt x="2361" y="4299"/>
                  <a:pt x="2350" y="4234"/>
                </a:cubicBezTo>
                <a:cubicBezTo>
                  <a:pt x="2361" y="4225"/>
                  <a:pt x="2671" y="3846"/>
                  <a:pt x="2674" y="3838"/>
                </a:cubicBezTo>
                <a:cubicBezTo>
                  <a:pt x="2710" y="3675"/>
                  <a:pt x="2718" y="3508"/>
                  <a:pt x="2686" y="3342"/>
                </a:cubicBezTo>
                <a:cubicBezTo>
                  <a:pt x="2687" y="3342"/>
                  <a:pt x="2688" y="3342"/>
                  <a:pt x="2690" y="3342"/>
                </a:cubicBezTo>
                <a:cubicBezTo>
                  <a:pt x="2706" y="3290"/>
                  <a:pt x="2714" y="3219"/>
                  <a:pt x="2670" y="3186"/>
                </a:cubicBezTo>
                <a:cubicBezTo>
                  <a:pt x="2633" y="3134"/>
                  <a:pt x="2658" y="3094"/>
                  <a:pt x="2722" y="3094"/>
                </a:cubicBezTo>
                <a:cubicBezTo>
                  <a:pt x="2974" y="3017"/>
                  <a:pt x="3174" y="3166"/>
                  <a:pt x="3410" y="3166"/>
                </a:cubicBezTo>
                <a:cubicBezTo>
                  <a:pt x="3411" y="3162"/>
                  <a:pt x="3412" y="3158"/>
                  <a:pt x="3414" y="3154"/>
                </a:cubicBezTo>
                <a:cubicBezTo>
                  <a:pt x="3476" y="3081"/>
                  <a:pt x="3345" y="2870"/>
                  <a:pt x="3586" y="2750"/>
                </a:cubicBezTo>
                <a:cubicBezTo>
                  <a:pt x="3621" y="2694"/>
                  <a:pt x="3741" y="2471"/>
                  <a:pt x="3750" y="2438"/>
                </a:cubicBezTo>
                <a:cubicBezTo>
                  <a:pt x="3751" y="2438"/>
                  <a:pt x="3752" y="2438"/>
                  <a:pt x="3754" y="2438"/>
                </a:cubicBezTo>
                <a:cubicBezTo>
                  <a:pt x="3783" y="2394"/>
                  <a:pt x="3838" y="2410"/>
                  <a:pt x="3882" y="2414"/>
                </a:cubicBezTo>
                <a:cubicBezTo>
                  <a:pt x="3882" y="2524"/>
                  <a:pt x="4395" y="2601"/>
                  <a:pt x="4418" y="2598"/>
                </a:cubicBezTo>
                <a:cubicBezTo>
                  <a:pt x="4418" y="2597"/>
                  <a:pt x="4418" y="2595"/>
                  <a:pt x="4418" y="2594"/>
                </a:cubicBezTo>
                <a:cubicBezTo>
                  <a:pt x="4495" y="2589"/>
                  <a:pt x="4512" y="2572"/>
                  <a:pt x="4534" y="2502"/>
                </a:cubicBezTo>
                <a:cubicBezTo>
                  <a:pt x="4535" y="2502"/>
                  <a:pt x="4527" y="2252"/>
                  <a:pt x="4542" y="2218"/>
                </a:cubicBezTo>
                <a:cubicBezTo>
                  <a:pt x="4543" y="2218"/>
                  <a:pt x="4544" y="2218"/>
                  <a:pt x="4546" y="2218"/>
                </a:cubicBezTo>
                <a:cubicBezTo>
                  <a:pt x="4589" y="2046"/>
                  <a:pt x="4839" y="2063"/>
                  <a:pt x="4974" y="2018"/>
                </a:cubicBezTo>
                <a:cubicBezTo>
                  <a:pt x="4974" y="2017"/>
                  <a:pt x="4974" y="2015"/>
                  <a:pt x="4974" y="2014"/>
                </a:cubicBezTo>
                <a:cubicBezTo>
                  <a:pt x="5049" y="1951"/>
                  <a:pt x="5019" y="1822"/>
                  <a:pt x="5178" y="1822"/>
                </a:cubicBezTo>
                <a:cubicBezTo>
                  <a:pt x="5252" y="1798"/>
                  <a:pt x="5366" y="1846"/>
                  <a:pt x="5366" y="1934"/>
                </a:cubicBezTo>
                <a:cubicBezTo>
                  <a:pt x="5367" y="1934"/>
                  <a:pt x="5368" y="1934"/>
                  <a:pt x="5370" y="1934"/>
                </a:cubicBezTo>
                <a:cubicBezTo>
                  <a:pt x="5371" y="1983"/>
                  <a:pt x="5402" y="2050"/>
                  <a:pt x="5402" y="2078"/>
                </a:cubicBezTo>
                <a:cubicBezTo>
                  <a:pt x="5380" y="2141"/>
                  <a:pt x="5684" y="2379"/>
                  <a:pt x="5738" y="2370"/>
                </a:cubicBezTo>
                <a:cubicBezTo>
                  <a:pt x="5784" y="2383"/>
                  <a:pt x="5919" y="2460"/>
                  <a:pt x="5930" y="2494"/>
                </a:cubicBezTo>
                <a:cubicBezTo>
                  <a:pt x="5930" y="2585"/>
                  <a:pt x="5943" y="2772"/>
                  <a:pt x="6010" y="2822"/>
                </a:cubicBezTo>
                <a:cubicBezTo>
                  <a:pt x="6034" y="2944"/>
                  <a:pt x="6133" y="3137"/>
                  <a:pt x="5994" y="3242"/>
                </a:cubicBezTo>
                <a:cubicBezTo>
                  <a:pt x="5994" y="3245"/>
                  <a:pt x="5994" y="3247"/>
                  <a:pt x="5994" y="3250"/>
                </a:cubicBezTo>
                <a:cubicBezTo>
                  <a:pt x="5868" y="3381"/>
                  <a:pt x="5841" y="3480"/>
                  <a:pt x="5962" y="3614"/>
                </a:cubicBezTo>
                <a:cubicBezTo>
                  <a:pt x="6036" y="3668"/>
                  <a:pt x="6177" y="3684"/>
                  <a:pt x="6274" y="3706"/>
                </a:cubicBezTo>
                <a:cubicBezTo>
                  <a:pt x="6333" y="3702"/>
                  <a:pt x="7312" y="4055"/>
                  <a:pt x="7274" y="4298"/>
                </a:cubicBezTo>
                <a:cubicBezTo>
                  <a:pt x="7275" y="4298"/>
                  <a:pt x="7276" y="4298"/>
                  <a:pt x="7278" y="4298"/>
                </a:cubicBezTo>
                <a:cubicBezTo>
                  <a:pt x="7282" y="4387"/>
                  <a:pt x="7316" y="4537"/>
                  <a:pt x="7406" y="4582"/>
                </a:cubicBezTo>
                <a:cubicBezTo>
                  <a:pt x="7407" y="4587"/>
                  <a:pt x="7408" y="4593"/>
                  <a:pt x="7410" y="4598"/>
                </a:cubicBezTo>
                <a:cubicBezTo>
                  <a:pt x="7411" y="4598"/>
                  <a:pt x="7412" y="4598"/>
                  <a:pt x="7414" y="4598"/>
                </a:cubicBezTo>
                <a:cubicBezTo>
                  <a:pt x="7414" y="4602"/>
                  <a:pt x="7408" y="4770"/>
                  <a:pt x="7434" y="4770"/>
                </a:cubicBezTo>
                <a:cubicBezTo>
                  <a:pt x="7434" y="4773"/>
                  <a:pt x="7434" y="4775"/>
                  <a:pt x="7434" y="4778"/>
                </a:cubicBezTo>
                <a:cubicBezTo>
                  <a:pt x="7443" y="4786"/>
                  <a:pt x="7452" y="4794"/>
                  <a:pt x="7462" y="4802"/>
                </a:cubicBezTo>
                <a:cubicBezTo>
                  <a:pt x="7464" y="4806"/>
                  <a:pt x="7467" y="4810"/>
                  <a:pt x="7470" y="4814"/>
                </a:cubicBezTo>
                <a:cubicBezTo>
                  <a:pt x="7578" y="4814"/>
                  <a:pt x="7699" y="4862"/>
                  <a:pt x="7826" y="4862"/>
                </a:cubicBezTo>
                <a:cubicBezTo>
                  <a:pt x="7922" y="4891"/>
                  <a:pt x="8113" y="4966"/>
                  <a:pt x="8194" y="4966"/>
                </a:cubicBezTo>
                <a:cubicBezTo>
                  <a:pt x="8195" y="4969"/>
                  <a:pt x="8196" y="4971"/>
                  <a:pt x="8198" y="4974"/>
                </a:cubicBezTo>
                <a:cubicBezTo>
                  <a:pt x="8432" y="4974"/>
                  <a:pt x="8655" y="4962"/>
                  <a:pt x="8886" y="4962"/>
                </a:cubicBezTo>
                <a:cubicBezTo>
                  <a:pt x="8886" y="4963"/>
                  <a:pt x="8886" y="4965"/>
                  <a:pt x="8886" y="4966"/>
                </a:cubicBezTo>
                <a:cubicBezTo>
                  <a:pt x="9123" y="4996"/>
                  <a:pt x="9247" y="5236"/>
                  <a:pt x="9422" y="5262"/>
                </a:cubicBezTo>
                <a:cubicBezTo>
                  <a:pt x="9501" y="5172"/>
                  <a:pt x="9671" y="5297"/>
                  <a:pt x="9706" y="5346"/>
                </a:cubicBezTo>
                <a:cubicBezTo>
                  <a:pt x="9706" y="5347"/>
                  <a:pt x="9706" y="5349"/>
                  <a:pt x="9706" y="5350"/>
                </a:cubicBezTo>
                <a:cubicBezTo>
                  <a:pt x="9877" y="5350"/>
                  <a:pt x="9918" y="5443"/>
                  <a:pt x="10018" y="5518"/>
                </a:cubicBezTo>
                <a:cubicBezTo>
                  <a:pt x="10039" y="5546"/>
                  <a:pt x="10062" y="5550"/>
                  <a:pt x="10098" y="5550"/>
                </a:cubicBezTo>
                <a:cubicBezTo>
                  <a:pt x="10148" y="5398"/>
                  <a:pt x="11150" y="5185"/>
                  <a:pt x="11150" y="5038"/>
                </a:cubicBezTo>
                <a:cubicBezTo>
                  <a:pt x="11152" y="5038"/>
                  <a:pt x="11155" y="5038"/>
                  <a:pt x="11158" y="5038"/>
                </a:cubicBezTo>
                <a:cubicBezTo>
                  <a:pt x="11158" y="5037"/>
                  <a:pt x="11158" y="5035"/>
                  <a:pt x="11158" y="5034"/>
                </a:cubicBezTo>
                <a:cubicBezTo>
                  <a:pt x="11318" y="4988"/>
                  <a:pt x="11532" y="5124"/>
                  <a:pt x="11726" y="5086"/>
                </a:cubicBezTo>
                <a:cubicBezTo>
                  <a:pt x="11754" y="5001"/>
                  <a:pt x="11935" y="4830"/>
                  <a:pt x="12002" y="4770"/>
                </a:cubicBezTo>
                <a:cubicBezTo>
                  <a:pt x="12079" y="4700"/>
                  <a:pt x="12387" y="4472"/>
                  <a:pt x="12350" y="4430"/>
                </a:cubicBezTo>
                <a:cubicBezTo>
                  <a:pt x="12320" y="4322"/>
                  <a:pt x="12136" y="3848"/>
                  <a:pt x="12422" y="3850"/>
                </a:cubicBezTo>
                <a:cubicBezTo>
                  <a:pt x="12422" y="3851"/>
                  <a:pt x="12422" y="3853"/>
                  <a:pt x="12422" y="3854"/>
                </a:cubicBezTo>
                <a:cubicBezTo>
                  <a:pt x="12425" y="3854"/>
                  <a:pt x="12774" y="4075"/>
                  <a:pt x="12774" y="3990"/>
                </a:cubicBezTo>
                <a:cubicBezTo>
                  <a:pt x="12872" y="3990"/>
                  <a:pt x="13066" y="3751"/>
                  <a:pt x="13090" y="3662"/>
                </a:cubicBezTo>
                <a:cubicBezTo>
                  <a:pt x="13207" y="3639"/>
                  <a:pt x="13415" y="3634"/>
                  <a:pt x="13470" y="3526"/>
                </a:cubicBezTo>
                <a:cubicBezTo>
                  <a:pt x="13546" y="3468"/>
                  <a:pt x="13616" y="3266"/>
                  <a:pt x="13638" y="3266"/>
                </a:cubicBezTo>
                <a:cubicBezTo>
                  <a:pt x="13691" y="3202"/>
                  <a:pt x="13784" y="3181"/>
                  <a:pt x="13862" y="3162"/>
                </a:cubicBezTo>
                <a:cubicBezTo>
                  <a:pt x="13862" y="3161"/>
                  <a:pt x="13862" y="3159"/>
                  <a:pt x="13862" y="3158"/>
                </a:cubicBezTo>
                <a:cubicBezTo>
                  <a:pt x="13866" y="3158"/>
                  <a:pt x="13870" y="3158"/>
                  <a:pt x="13874" y="3158"/>
                </a:cubicBezTo>
                <a:cubicBezTo>
                  <a:pt x="13910" y="3113"/>
                  <a:pt x="14049" y="3002"/>
                  <a:pt x="14094" y="3002"/>
                </a:cubicBezTo>
                <a:cubicBezTo>
                  <a:pt x="14094" y="2981"/>
                  <a:pt x="14485" y="2974"/>
                  <a:pt x="14542" y="2958"/>
                </a:cubicBezTo>
                <a:cubicBezTo>
                  <a:pt x="14542" y="2907"/>
                  <a:pt x="14530" y="2850"/>
                  <a:pt x="14530" y="2814"/>
                </a:cubicBezTo>
                <a:cubicBezTo>
                  <a:pt x="14480" y="2657"/>
                  <a:pt x="14287" y="2560"/>
                  <a:pt x="14134" y="2474"/>
                </a:cubicBezTo>
                <a:cubicBezTo>
                  <a:pt x="14067" y="2472"/>
                  <a:pt x="14043" y="2550"/>
                  <a:pt x="13954" y="2550"/>
                </a:cubicBezTo>
                <a:cubicBezTo>
                  <a:pt x="13914" y="2595"/>
                  <a:pt x="13909" y="2637"/>
                  <a:pt x="13870" y="2686"/>
                </a:cubicBezTo>
                <a:cubicBezTo>
                  <a:pt x="13777" y="2682"/>
                  <a:pt x="13606" y="2604"/>
                  <a:pt x="13546" y="2622"/>
                </a:cubicBezTo>
                <a:cubicBezTo>
                  <a:pt x="13546" y="2623"/>
                  <a:pt x="13546" y="2625"/>
                  <a:pt x="13546" y="2626"/>
                </a:cubicBezTo>
                <a:cubicBezTo>
                  <a:pt x="13454" y="2626"/>
                  <a:pt x="13379" y="2703"/>
                  <a:pt x="13238" y="2698"/>
                </a:cubicBezTo>
                <a:cubicBezTo>
                  <a:pt x="13218" y="2661"/>
                  <a:pt x="13187" y="2639"/>
                  <a:pt x="13186" y="2582"/>
                </a:cubicBezTo>
                <a:cubicBezTo>
                  <a:pt x="13238" y="2522"/>
                  <a:pt x="13328" y="2448"/>
                  <a:pt x="13302" y="2358"/>
                </a:cubicBezTo>
                <a:cubicBezTo>
                  <a:pt x="13302" y="2165"/>
                  <a:pt x="13358" y="2041"/>
                  <a:pt x="13398" y="1842"/>
                </a:cubicBezTo>
                <a:cubicBezTo>
                  <a:pt x="13400" y="1841"/>
                  <a:pt x="13403" y="1839"/>
                  <a:pt x="13406" y="1838"/>
                </a:cubicBezTo>
                <a:cubicBezTo>
                  <a:pt x="13422" y="1813"/>
                  <a:pt x="13449" y="1787"/>
                  <a:pt x="13478" y="1778"/>
                </a:cubicBezTo>
                <a:cubicBezTo>
                  <a:pt x="13672" y="1778"/>
                  <a:pt x="13879" y="1796"/>
                  <a:pt x="14018" y="1638"/>
                </a:cubicBezTo>
                <a:cubicBezTo>
                  <a:pt x="14030" y="1627"/>
                  <a:pt x="14042" y="1617"/>
                  <a:pt x="14054" y="1606"/>
                </a:cubicBezTo>
                <a:cubicBezTo>
                  <a:pt x="14054" y="1501"/>
                  <a:pt x="14126" y="1344"/>
                  <a:pt x="14126" y="1222"/>
                </a:cubicBezTo>
                <a:cubicBezTo>
                  <a:pt x="14127" y="1222"/>
                  <a:pt x="14128" y="1222"/>
                  <a:pt x="14130" y="1222"/>
                </a:cubicBezTo>
                <a:cubicBezTo>
                  <a:pt x="14130" y="1063"/>
                  <a:pt x="14313" y="794"/>
                  <a:pt x="14318" y="794"/>
                </a:cubicBezTo>
                <a:cubicBezTo>
                  <a:pt x="14365" y="682"/>
                  <a:pt x="14231" y="563"/>
                  <a:pt x="14142" y="518"/>
                </a:cubicBezTo>
                <a:cubicBezTo>
                  <a:pt x="14142" y="511"/>
                  <a:pt x="14138" y="474"/>
                  <a:pt x="14134" y="474"/>
                </a:cubicBezTo>
                <a:cubicBezTo>
                  <a:pt x="14151" y="360"/>
                  <a:pt x="14160" y="346"/>
                  <a:pt x="14238" y="286"/>
                </a:cubicBezTo>
                <a:cubicBezTo>
                  <a:pt x="14325" y="264"/>
                  <a:pt x="14406" y="238"/>
                  <a:pt x="14490" y="210"/>
                </a:cubicBezTo>
                <a:cubicBezTo>
                  <a:pt x="14541" y="107"/>
                  <a:pt x="14840" y="18"/>
                  <a:pt x="14954" y="18"/>
                </a:cubicBezTo>
                <a:cubicBezTo>
                  <a:pt x="15033" y="0"/>
                  <a:pt x="15124" y="82"/>
                  <a:pt x="15202" y="82"/>
                </a:cubicBezTo>
                <a:cubicBezTo>
                  <a:pt x="15202" y="83"/>
                  <a:pt x="15202" y="85"/>
                  <a:pt x="15202" y="86"/>
                </a:cubicBezTo>
                <a:cubicBezTo>
                  <a:pt x="15348" y="79"/>
                  <a:pt x="15429" y="67"/>
                  <a:pt x="15558" y="122"/>
                </a:cubicBezTo>
                <a:cubicBezTo>
                  <a:pt x="15558" y="123"/>
                  <a:pt x="15558" y="125"/>
                  <a:pt x="15558" y="126"/>
                </a:cubicBezTo>
                <a:cubicBezTo>
                  <a:pt x="15563" y="127"/>
                  <a:pt x="15568" y="129"/>
                  <a:pt x="15574" y="130"/>
                </a:cubicBezTo>
                <a:cubicBezTo>
                  <a:pt x="15574" y="131"/>
                  <a:pt x="15574" y="133"/>
                  <a:pt x="15574" y="134"/>
                </a:cubicBezTo>
                <a:cubicBezTo>
                  <a:pt x="15576" y="134"/>
                  <a:pt x="15579" y="134"/>
                  <a:pt x="15582" y="134"/>
                </a:cubicBezTo>
                <a:cubicBezTo>
                  <a:pt x="15586" y="138"/>
                  <a:pt x="16030" y="600"/>
                  <a:pt x="16030" y="686"/>
                </a:cubicBezTo>
                <a:cubicBezTo>
                  <a:pt x="16031" y="686"/>
                  <a:pt x="16032" y="686"/>
                  <a:pt x="16034" y="686"/>
                </a:cubicBezTo>
                <a:cubicBezTo>
                  <a:pt x="16036" y="694"/>
                  <a:pt x="16039" y="702"/>
                  <a:pt x="16042" y="710"/>
                </a:cubicBezTo>
                <a:cubicBezTo>
                  <a:pt x="16048" y="715"/>
                  <a:pt x="16055" y="721"/>
                  <a:pt x="16062" y="726"/>
                </a:cubicBezTo>
                <a:cubicBezTo>
                  <a:pt x="16062" y="729"/>
                  <a:pt x="16062" y="731"/>
                  <a:pt x="16062" y="734"/>
                </a:cubicBezTo>
                <a:cubicBezTo>
                  <a:pt x="16127" y="794"/>
                  <a:pt x="16200" y="866"/>
                  <a:pt x="16266" y="918"/>
                </a:cubicBezTo>
                <a:cubicBezTo>
                  <a:pt x="16266" y="922"/>
                  <a:pt x="16266" y="926"/>
                  <a:pt x="16266" y="930"/>
                </a:cubicBezTo>
                <a:cubicBezTo>
                  <a:pt x="16267" y="930"/>
                  <a:pt x="16268" y="930"/>
                  <a:pt x="16270" y="930"/>
                </a:cubicBezTo>
                <a:cubicBezTo>
                  <a:pt x="16270" y="1037"/>
                  <a:pt x="16327" y="1094"/>
                  <a:pt x="16402" y="1150"/>
                </a:cubicBezTo>
                <a:cubicBezTo>
                  <a:pt x="16402" y="1160"/>
                  <a:pt x="16405" y="1160"/>
                  <a:pt x="16414" y="1166"/>
                </a:cubicBezTo>
                <a:cubicBezTo>
                  <a:pt x="16421" y="1195"/>
                  <a:pt x="16446" y="1334"/>
                  <a:pt x="16486" y="1334"/>
                </a:cubicBezTo>
                <a:cubicBezTo>
                  <a:pt x="16487" y="1337"/>
                  <a:pt x="16488" y="1339"/>
                  <a:pt x="16490" y="1342"/>
                </a:cubicBezTo>
                <a:cubicBezTo>
                  <a:pt x="16578" y="1342"/>
                  <a:pt x="16744" y="1323"/>
                  <a:pt x="16814" y="1350"/>
                </a:cubicBezTo>
                <a:cubicBezTo>
                  <a:pt x="16814" y="1390"/>
                  <a:pt x="16986" y="1351"/>
                  <a:pt x="17038" y="1366"/>
                </a:cubicBezTo>
                <a:cubicBezTo>
                  <a:pt x="17038" y="1374"/>
                  <a:pt x="17108" y="1402"/>
                  <a:pt x="17118" y="1414"/>
                </a:cubicBezTo>
                <a:cubicBezTo>
                  <a:pt x="17126" y="1493"/>
                  <a:pt x="17286" y="1537"/>
                  <a:pt x="17378" y="1558"/>
                </a:cubicBezTo>
                <a:cubicBezTo>
                  <a:pt x="17378" y="1649"/>
                  <a:pt x="17510" y="1914"/>
                  <a:pt x="17618" y="1914"/>
                </a:cubicBezTo>
                <a:close/>
                <a:moveTo>
                  <a:pt x="16158" y="13186"/>
                </a:moveTo>
                <a:cubicBezTo>
                  <a:pt x="16169" y="13075"/>
                  <a:pt x="16183" y="12977"/>
                  <a:pt x="16190" y="12858"/>
                </a:cubicBezTo>
                <a:cubicBezTo>
                  <a:pt x="16191" y="12858"/>
                  <a:pt x="16192" y="12858"/>
                  <a:pt x="16194" y="12858"/>
                </a:cubicBezTo>
                <a:cubicBezTo>
                  <a:pt x="16194" y="12716"/>
                  <a:pt x="16266" y="12687"/>
                  <a:pt x="16266" y="12566"/>
                </a:cubicBezTo>
                <a:cubicBezTo>
                  <a:pt x="16267" y="12566"/>
                  <a:pt x="16268" y="12566"/>
                  <a:pt x="16270" y="12566"/>
                </a:cubicBezTo>
                <a:cubicBezTo>
                  <a:pt x="16270" y="12438"/>
                  <a:pt x="16397" y="12205"/>
                  <a:pt x="16502" y="12114"/>
                </a:cubicBezTo>
                <a:cubicBezTo>
                  <a:pt x="16517" y="12092"/>
                  <a:pt x="16659" y="12067"/>
                  <a:pt x="16694" y="12078"/>
                </a:cubicBezTo>
                <a:cubicBezTo>
                  <a:pt x="16694" y="12079"/>
                  <a:pt x="16694" y="12081"/>
                  <a:pt x="16694" y="12082"/>
                </a:cubicBezTo>
                <a:cubicBezTo>
                  <a:pt x="16949" y="12118"/>
                  <a:pt x="16786" y="12268"/>
                  <a:pt x="16786" y="12378"/>
                </a:cubicBezTo>
                <a:cubicBezTo>
                  <a:pt x="16784" y="12378"/>
                  <a:pt x="16783" y="12378"/>
                  <a:pt x="16782" y="12378"/>
                </a:cubicBezTo>
                <a:cubicBezTo>
                  <a:pt x="16782" y="12535"/>
                  <a:pt x="16844" y="12763"/>
                  <a:pt x="16802" y="12906"/>
                </a:cubicBezTo>
                <a:cubicBezTo>
                  <a:pt x="16802" y="12969"/>
                  <a:pt x="16742" y="13020"/>
                  <a:pt x="16742" y="13066"/>
                </a:cubicBezTo>
                <a:cubicBezTo>
                  <a:pt x="16707" y="13119"/>
                  <a:pt x="16586" y="13134"/>
                  <a:pt x="16586" y="13222"/>
                </a:cubicBezTo>
                <a:cubicBezTo>
                  <a:pt x="16584" y="13222"/>
                  <a:pt x="16583" y="13222"/>
                  <a:pt x="16582" y="13222"/>
                </a:cubicBezTo>
                <a:cubicBezTo>
                  <a:pt x="16524" y="13375"/>
                  <a:pt x="16596" y="13474"/>
                  <a:pt x="16466" y="13626"/>
                </a:cubicBezTo>
                <a:cubicBezTo>
                  <a:pt x="16464" y="13626"/>
                  <a:pt x="16463" y="13626"/>
                  <a:pt x="16462" y="13626"/>
                </a:cubicBezTo>
                <a:cubicBezTo>
                  <a:pt x="16462" y="13625"/>
                  <a:pt x="16462" y="13623"/>
                  <a:pt x="16462" y="13622"/>
                </a:cubicBezTo>
                <a:cubicBezTo>
                  <a:pt x="16460" y="13622"/>
                  <a:pt x="16459" y="13622"/>
                  <a:pt x="16458" y="13622"/>
                </a:cubicBezTo>
                <a:cubicBezTo>
                  <a:pt x="16458" y="13575"/>
                  <a:pt x="16358" y="13524"/>
                  <a:pt x="16350" y="13458"/>
                </a:cubicBezTo>
                <a:cubicBezTo>
                  <a:pt x="16348" y="13458"/>
                  <a:pt x="16347" y="13458"/>
                  <a:pt x="16346" y="13458"/>
                </a:cubicBezTo>
                <a:cubicBezTo>
                  <a:pt x="16254" y="13348"/>
                  <a:pt x="16195" y="13318"/>
                  <a:pt x="16158" y="13186"/>
                </a:cubicBezTo>
                <a:close/>
                <a:moveTo>
                  <a:pt x="11910" y="14830"/>
                </a:moveTo>
                <a:cubicBezTo>
                  <a:pt x="12062" y="14815"/>
                  <a:pt x="12395" y="14674"/>
                  <a:pt x="12562" y="14742"/>
                </a:cubicBezTo>
                <a:cubicBezTo>
                  <a:pt x="12604" y="14751"/>
                  <a:pt x="12682" y="14784"/>
                  <a:pt x="12694" y="14830"/>
                </a:cubicBezTo>
                <a:cubicBezTo>
                  <a:pt x="12732" y="14884"/>
                  <a:pt x="12628" y="15009"/>
                  <a:pt x="12538" y="15282"/>
                </a:cubicBezTo>
                <a:cubicBezTo>
                  <a:pt x="12535" y="15283"/>
                  <a:pt x="12532" y="15285"/>
                  <a:pt x="12530" y="15286"/>
                </a:cubicBezTo>
                <a:cubicBezTo>
                  <a:pt x="12530" y="15289"/>
                  <a:pt x="12530" y="15291"/>
                  <a:pt x="12530" y="15294"/>
                </a:cubicBezTo>
                <a:cubicBezTo>
                  <a:pt x="12457" y="15440"/>
                  <a:pt x="12112" y="15575"/>
                  <a:pt x="12102" y="15542"/>
                </a:cubicBezTo>
                <a:cubicBezTo>
                  <a:pt x="12096" y="15542"/>
                  <a:pt x="12091" y="15542"/>
                  <a:pt x="12086" y="15542"/>
                </a:cubicBezTo>
                <a:cubicBezTo>
                  <a:pt x="12086" y="15543"/>
                  <a:pt x="12086" y="15545"/>
                  <a:pt x="12086" y="15546"/>
                </a:cubicBezTo>
                <a:cubicBezTo>
                  <a:pt x="12024" y="15564"/>
                  <a:pt x="11774" y="15472"/>
                  <a:pt x="11774" y="15414"/>
                </a:cubicBezTo>
                <a:cubicBezTo>
                  <a:pt x="11771" y="15413"/>
                  <a:pt x="11768" y="15411"/>
                  <a:pt x="11766" y="15410"/>
                </a:cubicBezTo>
                <a:cubicBezTo>
                  <a:pt x="11664" y="15004"/>
                  <a:pt x="11893" y="15116"/>
                  <a:pt x="11910" y="14830"/>
                </a:cubicBezTo>
                <a:close/>
              </a:path>
            </a:pathLst>
          </a:custGeom>
          <a:solidFill>
            <a:srgbClr val="E7E8EA"/>
          </a:solidFill>
          <a:ln w="0">
            <a:noFill/>
          </a:ln>
        </p:spPr>
        <p:txBody>
          <a:bodyPr lIns="68579" tIns="34289" rIns="68579" bIns="34289"/>
          <a:lstStyle/>
          <a:p>
            <a:pPr defTabSz="684530"/>
            <a:endParaRPr lang="zh-CN" altLang="en-US" sz="1400" dirty="0">
              <a:solidFill>
                <a:srgbClr val="000000"/>
              </a:solidFill>
              <a:latin typeface="Calibri" panose="020F0502020204030204" pitchFamily="34" charset="0"/>
              <a:ea typeface="宋体" panose="02010600030101010101" pitchFamily="2" charset="-122"/>
            </a:endParaRPr>
          </a:p>
        </p:txBody>
      </p:sp>
      <p:sp>
        <p:nvSpPr>
          <p:cNvPr id="32771" name="内容占位符 2"/>
          <p:cNvSpPr txBox="1"/>
          <p:nvPr/>
        </p:nvSpPr>
        <p:spPr>
          <a:xfrm>
            <a:off x="1913467" y="1544638"/>
            <a:ext cx="6832601" cy="4564062"/>
          </a:xfrm>
          <a:prstGeom prst="rect">
            <a:avLst/>
          </a:prstGeom>
          <a:noFill/>
          <a:ln w="9525">
            <a:noFill/>
          </a:ln>
        </p:spPr>
        <p:txBody>
          <a:bodyPr lIns="90000" tIns="46800" rIns="90000" bIns="46800"/>
          <a:lstStyle/>
          <a:p>
            <a:pPr marL="285750" indent="-285750">
              <a:lnSpc>
                <a:spcPct val="90000"/>
              </a:lnSpc>
              <a:buFont typeface="Wingdings" panose="05000000000000000000" pitchFamily="2" charset="2"/>
              <a:buChar char="Ø"/>
            </a:pPr>
            <a:r>
              <a:rPr lang="zh-CN" altLang="en-US" dirty="0">
                <a:solidFill>
                  <a:srgbClr val="000000"/>
                </a:solidFill>
                <a:latin typeface="Arial" panose="020B0604020202020204" pitchFamily="34" charset="0"/>
                <a:ea typeface="宋体" panose="02010600030101010101" pitchFamily="2" charset="-122"/>
              </a:rPr>
              <a:t>艾滋病是我国重点防治的重大传染病</a:t>
            </a:r>
            <a:r>
              <a:rPr lang="zh-CN" altLang="en-US" dirty="0" smtClean="0">
                <a:solidFill>
                  <a:srgbClr val="000000"/>
                </a:solidFill>
                <a:latin typeface="Arial" panose="020B0604020202020204" pitchFamily="34" charset="0"/>
                <a:ea typeface="宋体" panose="02010600030101010101" pitchFamily="2" charset="-122"/>
              </a:rPr>
              <a:t>。</a:t>
            </a:r>
            <a:endParaRPr lang="en-US" altLang="zh-CN" dirty="0" smtClean="0">
              <a:solidFill>
                <a:srgbClr val="000000"/>
              </a:solidFill>
              <a:latin typeface="Arial" panose="020B0604020202020204" pitchFamily="34" charset="0"/>
              <a:ea typeface="宋体" panose="02010600030101010101" pitchFamily="2" charset="-122"/>
            </a:endParaRPr>
          </a:p>
          <a:p>
            <a:pPr marL="285750" indent="-285750">
              <a:lnSpc>
                <a:spcPct val="90000"/>
              </a:lnSpc>
              <a:buFont typeface="Wingdings" panose="05000000000000000000" pitchFamily="2" charset="2"/>
              <a:buChar char="Ø"/>
            </a:pPr>
            <a:endParaRPr lang="en-US" altLang="zh-CN" dirty="0">
              <a:solidFill>
                <a:srgbClr val="000000"/>
              </a:solidFill>
              <a:latin typeface="Arial" panose="020B0604020202020204" pitchFamily="34" charset="0"/>
              <a:ea typeface="宋体" panose="02010600030101010101" pitchFamily="2" charset="-122"/>
            </a:endParaRPr>
          </a:p>
          <a:p>
            <a:pPr marL="285750" indent="-285750">
              <a:lnSpc>
                <a:spcPct val="90000"/>
              </a:lnSpc>
            </a:pPr>
            <a:endParaRPr lang="en-US" altLang="zh-CN" dirty="0">
              <a:solidFill>
                <a:srgbClr val="000000"/>
              </a:solidFill>
              <a:latin typeface="Arial" panose="020B0604020202020204" pitchFamily="34" charset="0"/>
              <a:ea typeface="宋体" panose="02010600030101010101" pitchFamily="2" charset="-122"/>
            </a:endParaRPr>
          </a:p>
          <a:p>
            <a:pPr marL="214630" indent="-214630">
              <a:buFont typeface="Wingdings" panose="05000000000000000000" pitchFamily="2" charset="2"/>
              <a:buChar char="Ø"/>
            </a:pPr>
            <a:r>
              <a:rPr lang="zh-CN" altLang="en-US" dirty="0">
                <a:solidFill>
                  <a:srgbClr val="000000"/>
                </a:solidFill>
                <a:latin typeface="Arial" panose="020B0604020202020204" pitchFamily="34" charset="0"/>
                <a:ea typeface="宋体" panose="02010600030101010101" pitchFamily="2" charset="-122"/>
              </a:rPr>
              <a:t>艾滋病防治是一项庞大的社会系统工程，涉及禁毒等社会环境综合整治、部分群体不良行为的改变等多方面因素，内容复杂，仅依靠已经制定的</a:t>
            </a: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传染病防治法</a:t>
            </a:r>
            <a:r>
              <a:rPr lang="en-US" altLang="zh-CN" dirty="0">
                <a:solidFill>
                  <a:srgbClr val="000000"/>
                </a:solidFill>
                <a:latin typeface="Arial" panose="020B0604020202020204" pitchFamily="34" charset="0"/>
                <a:ea typeface="宋体" panose="02010600030101010101" pitchFamily="2" charset="-122"/>
              </a:rPr>
              <a:t>》</a:t>
            </a:r>
            <a:r>
              <a:rPr lang="zh-CN" altLang="en-US" dirty="0">
                <a:solidFill>
                  <a:srgbClr val="000000"/>
                </a:solidFill>
                <a:latin typeface="Arial" panose="020B0604020202020204" pitchFamily="34" charset="0"/>
                <a:ea typeface="宋体" panose="02010600030101010101" pitchFamily="2" charset="-122"/>
              </a:rPr>
              <a:t>不能完全涵盖和解决艾滋病防治问题</a:t>
            </a:r>
            <a:r>
              <a:rPr lang="zh-CN" altLang="en-US" dirty="0" smtClean="0">
                <a:solidFill>
                  <a:srgbClr val="000000"/>
                </a:solidFill>
                <a:latin typeface="Arial" panose="020B0604020202020204" pitchFamily="34" charset="0"/>
                <a:ea typeface="宋体" panose="02010600030101010101" pitchFamily="2" charset="-122"/>
              </a:rPr>
              <a:t>。</a:t>
            </a:r>
            <a:endParaRPr lang="en-US" altLang="zh-CN" dirty="0" smtClean="0">
              <a:solidFill>
                <a:srgbClr val="000000"/>
              </a:solidFill>
              <a:latin typeface="Arial" panose="020B0604020202020204" pitchFamily="34" charset="0"/>
              <a:ea typeface="宋体" panose="02010600030101010101" pitchFamily="2" charset="-122"/>
            </a:endParaRPr>
          </a:p>
          <a:p>
            <a:pPr marL="214630" indent="-214630">
              <a:buFont typeface="Wingdings" panose="05000000000000000000" pitchFamily="2" charset="2"/>
              <a:buChar char="Ø"/>
            </a:pPr>
            <a:endParaRPr lang="en-US" altLang="zh-CN" dirty="0" smtClean="0">
              <a:solidFill>
                <a:srgbClr val="000000"/>
              </a:solidFill>
              <a:latin typeface="Arial" panose="020B0604020202020204" pitchFamily="34" charset="0"/>
              <a:ea typeface="宋体" panose="02010600030101010101" pitchFamily="2" charset="-122"/>
            </a:endParaRPr>
          </a:p>
          <a:p>
            <a:pPr marL="214630" indent="-214630">
              <a:buFont typeface="Wingdings" panose="05000000000000000000" pitchFamily="2" charset="2"/>
              <a:buChar char="Ø"/>
            </a:pPr>
            <a:r>
              <a:rPr lang="zh-CN" altLang="en-US" dirty="0" smtClean="0">
                <a:ea typeface="宋体" panose="02010600030101010101" pitchFamily="2" charset="-122"/>
              </a:rPr>
              <a:t>我省艾滋病防治形势依然严峻</a:t>
            </a:r>
            <a:r>
              <a:rPr lang="en-US" altLang="zh-CN" dirty="0" smtClean="0">
                <a:ea typeface="宋体" panose="02010600030101010101" pitchFamily="2" charset="-122"/>
              </a:rPr>
              <a:t>,</a:t>
            </a:r>
            <a:r>
              <a:rPr lang="zh-CN" altLang="en-US" dirty="0" smtClean="0">
                <a:ea typeface="宋体" panose="02010600030101010101" pitchFamily="2" charset="-122"/>
              </a:rPr>
              <a:t>艾滋病防治工作存在一些制度瓶颈需要在</a:t>
            </a:r>
            <a:r>
              <a:rPr lang="en-US" altLang="zh-CN" dirty="0" smtClean="0">
                <a:ea typeface="宋体" panose="02010600030101010101" pitchFamily="2" charset="-122"/>
              </a:rPr>
              <a:t>《</a:t>
            </a:r>
            <a:r>
              <a:rPr lang="zh-CN" altLang="en-US" dirty="0" smtClean="0">
                <a:ea typeface="宋体" panose="02010600030101010101" pitchFamily="2" charset="-122"/>
              </a:rPr>
              <a:t>条例</a:t>
            </a:r>
            <a:r>
              <a:rPr lang="en-US" altLang="zh-CN" dirty="0" smtClean="0">
                <a:ea typeface="宋体" panose="02010600030101010101" pitchFamily="2" charset="-122"/>
              </a:rPr>
              <a:t>》</a:t>
            </a:r>
            <a:r>
              <a:rPr lang="zh-CN" altLang="en-US" dirty="0" smtClean="0">
                <a:ea typeface="宋体" panose="02010600030101010101" pitchFamily="2" charset="-122"/>
              </a:rPr>
              <a:t>中进行体现和规范。</a:t>
            </a:r>
            <a:endParaRPr lang="en-US" altLang="zh-CN" dirty="0" smtClean="0">
              <a:ea typeface="宋体" panose="02010600030101010101" pitchFamily="2" charset="-122"/>
            </a:endParaRPr>
          </a:p>
          <a:p>
            <a:pPr marL="214630" indent="-214630"/>
            <a:endParaRPr lang="en-US" altLang="zh-CN" dirty="0" smtClean="0">
              <a:ea typeface="宋体" panose="02010600030101010101" pitchFamily="2" charset="-122"/>
            </a:endParaRPr>
          </a:p>
          <a:p>
            <a:pPr marL="214630" indent="-214630">
              <a:buFont typeface="Wingdings" panose="05000000000000000000" pitchFamily="2" charset="2"/>
              <a:buChar char="Ø"/>
            </a:pPr>
            <a:r>
              <a:rPr lang="zh-CN" altLang="en-US" dirty="0" smtClean="0">
                <a:ea typeface="宋体" panose="02010600030101010101" pitchFamily="2" charset="-122"/>
              </a:rPr>
              <a:t>在长期的艾滋病防治工作基础上</a:t>
            </a:r>
            <a:r>
              <a:rPr lang="en-US" altLang="zh-CN" dirty="0" smtClean="0">
                <a:ea typeface="宋体" panose="02010600030101010101" pitchFamily="2" charset="-122"/>
              </a:rPr>
              <a:t>,</a:t>
            </a:r>
            <a:r>
              <a:rPr lang="zh-CN" altLang="en-US" dirty="0" smtClean="0">
                <a:ea typeface="宋体" panose="02010600030101010101" pitchFamily="2" charset="-122"/>
              </a:rPr>
              <a:t>云南积累了大量卓有成效和开创性的经验</a:t>
            </a:r>
            <a:r>
              <a:rPr lang="en-US" altLang="zh-CN" dirty="0" smtClean="0">
                <a:ea typeface="宋体" panose="02010600030101010101" pitchFamily="2" charset="-122"/>
              </a:rPr>
              <a:t>,</a:t>
            </a:r>
            <a:r>
              <a:rPr lang="zh-CN" altLang="en-US" dirty="0" smtClean="0">
                <a:ea typeface="宋体" panose="02010600030101010101" pitchFamily="2" charset="-122"/>
              </a:rPr>
              <a:t>有必要将其及时上升为地方性法规</a:t>
            </a:r>
            <a:r>
              <a:rPr lang="en-US" altLang="zh-CN" dirty="0" smtClean="0">
                <a:ea typeface="宋体" panose="02010600030101010101" pitchFamily="2" charset="-122"/>
              </a:rPr>
              <a:t>,</a:t>
            </a:r>
            <a:r>
              <a:rPr lang="zh-CN" altLang="en-US" dirty="0" smtClean="0">
                <a:ea typeface="宋体" panose="02010600030101010101" pitchFamily="2" charset="-122"/>
              </a:rPr>
              <a:t>用法律指导和规范全省防艾工作。</a:t>
            </a:r>
            <a:endParaRPr lang="zh-CN" altLang="en-US" dirty="0" smtClean="0">
              <a:ea typeface="宋体" panose="02010600030101010101" pitchFamily="2" charset="-122"/>
            </a:endParaRPr>
          </a:p>
          <a:p>
            <a:pPr marL="285750" indent="-285750">
              <a:lnSpc>
                <a:spcPct val="90000"/>
              </a:lnSpc>
              <a:buFont typeface="Wingdings" panose="05000000000000000000" pitchFamily="2" charset="2"/>
              <a:buChar char="Ø"/>
            </a:pPr>
            <a:endParaRPr lang="en-US" altLang="zh-CN" sz="2200" dirty="0" smtClean="0">
              <a:solidFill>
                <a:srgbClr val="000000"/>
              </a:solidFill>
              <a:latin typeface="Arial" panose="020B0604020202020204" pitchFamily="34" charset="0"/>
              <a:ea typeface="宋体" panose="02010600030101010101" pitchFamily="2" charset="-122"/>
            </a:endParaRPr>
          </a:p>
          <a:p>
            <a:pPr marL="285750" indent="-285750">
              <a:lnSpc>
                <a:spcPct val="90000"/>
              </a:lnSpc>
              <a:buFont typeface="Wingdings" panose="05000000000000000000" pitchFamily="2" charset="2"/>
              <a:buChar char="Ø"/>
            </a:pPr>
            <a:endParaRPr lang="en-US" altLang="zh-CN" sz="2200" dirty="0">
              <a:solidFill>
                <a:srgbClr val="000000"/>
              </a:solidFill>
              <a:latin typeface="Arial" panose="020B0604020202020204" pitchFamily="34" charset="0"/>
              <a:ea typeface="宋体" panose="02010600030101010101" pitchFamily="2" charset="-122"/>
            </a:endParaRPr>
          </a:p>
          <a:p>
            <a:pPr marL="285750" indent="-285750">
              <a:lnSpc>
                <a:spcPct val="90000"/>
              </a:lnSpc>
            </a:pPr>
            <a:endParaRPr lang="en-US" altLang="zh-CN" sz="2200" dirty="0">
              <a:solidFill>
                <a:srgbClr val="000000"/>
              </a:solidFill>
              <a:latin typeface="Arial" panose="020B0604020202020204" pitchFamily="34" charset="0"/>
              <a:ea typeface="宋体" panose="02010600030101010101" pitchFamily="2" charset="-122"/>
            </a:endParaRPr>
          </a:p>
        </p:txBody>
      </p:sp>
      <p:sp>
        <p:nvSpPr>
          <p:cNvPr id="4" name="椭圆 3"/>
          <p:cNvSpPr/>
          <p:nvPr/>
        </p:nvSpPr>
        <p:spPr>
          <a:xfrm>
            <a:off x="648616" y="717314"/>
            <a:ext cx="1434183" cy="1208651"/>
          </a:xfrm>
          <a:prstGeom prst="ellipse">
            <a:avLst/>
          </a:prstGeom>
          <a:noFill/>
          <a:ln w="38100">
            <a:gradFill>
              <a:gsLst>
                <a:gs pos="0">
                  <a:schemeClr val="bg2">
                    <a:lumMod val="90000"/>
                  </a:schemeClr>
                </a:gs>
                <a:gs pos="100000">
                  <a:schemeClr val="tx1">
                    <a:lumMod val="95000"/>
                    <a:lumOff val="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FFFFFF"/>
              </a:solidFill>
              <a:effectLst/>
              <a:uLnTx/>
              <a:uFillTx/>
              <a:latin typeface="Calibri Light" panose="020F0302020204030204" pitchFamily="34" charset="0"/>
              <a:ea typeface="宋体" panose="02010600030101010101" pitchFamily="2" charset="-122"/>
              <a:cs typeface="+mn-cs"/>
            </a:endParaRPr>
          </a:p>
        </p:txBody>
      </p:sp>
      <p:sp>
        <p:nvSpPr>
          <p:cNvPr id="32775" name="文本框 4"/>
          <p:cNvSpPr txBox="1"/>
          <p:nvPr/>
        </p:nvSpPr>
        <p:spPr>
          <a:xfrm>
            <a:off x="791105" y="1134005"/>
            <a:ext cx="1579562" cy="461665"/>
          </a:xfrm>
          <a:prstGeom prst="rect">
            <a:avLst/>
          </a:prstGeom>
          <a:noFill/>
          <a:ln w="9525">
            <a:noFill/>
          </a:ln>
        </p:spPr>
        <p:txBody>
          <a:bodyPr wrap="square">
            <a:spAutoFit/>
          </a:bodyPr>
          <a:lstStyle/>
          <a:p>
            <a:pPr defTabSz="685800"/>
            <a:r>
              <a:rPr lang="zh-CN" altLang="en-US" sz="2400" dirty="0">
                <a:solidFill>
                  <a:srgbClr val="000000"/>
                </a:solidFill>
                <a:latin typeface="Calibri" panose="020F0502020204030204" pitchFamily="34" charset="0"/>
                <a:ea typeface="宋体" panose="02010600030101010101" pitchFamily="2" charset="-122"/>
              </a:rPr>
              <a:t>背景</a:t>
            </a:r>
            <a:endParaRPr lang="zh-CN" altLang="en-US" sz="2400" dirty="0">
              <a:solidFill>
                <a:srgbClr val="000000"/>
              </a:solidFill>
              <a:latin typeface="Calibri" panose="020F0502020204030204" pitchFamily="34" charset="0"/>
              <a:ea typeface="宋体" panose="02010600030101010101" pitchFamily="2" charset="-122"/>
            </a:endParaRPr>
          </a:p>
        </p:txBody>
      </p:sp>
      <p:sp>
        <p:nvSpPr>
          <p:cNvPr id="6" name="左大括号 5"/>
          <p:cNvSpPr/>
          <p:nvPr/>
        </p:nvSpPr>
        <p:spPr bwMode="auto">
          <a:xfrm>
            <a:off x="1794933" y="1608667"/>
            <a:ext cx="160867" cy="1896533"/>
          </a:xfrm>
          <a:prstGeom prst="leftBrace">
            <a:avLst/>
          </a:prstGeom>
          <a:solidFill>
            <a:schemeClr val="accent1"/>
          </a:solidFill>
          <a:ln w="9525" cap="flat" cmpd="sng" algn="ctr">
            <a:solidFill>
              <a:schemeClr val="tx1"/>
            </a:solidFill>
            <a:prstDash val="solid"/>
            <a:round/>
            <a:headEnd type="none" w="med" len="med"/>
            <a:tailEnd type="none" w="med" len="med"/>
          </a:ln>
        </p:spPr>
        <p:txBody>
          <a:bodyPr vert="horz" wrap="none" lIns="90000" tIns="46800" rIns="90000" bIns="4680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pitchFamily="34" charset="0"/>
            </a:endParaRPr>
          </a:p>
        </p:txBody>
      </p:sp>
      <p:sp>
        <p:nvSpPr>
          <p:cNvPr id="7" name="左大括号 6"/>
          <p:cNvSpPr/>
          <p:nvPr/>
        </p:nvSpPr>
        <p:spPr bwMode="auto">
          <a:xfrm>
            <a:off x="1761067" y="3987800"/>
            <a:ext cx="135466" cy="1684867"/>
          </a:xfrm>
          <a:prstGeom prst="leftBrace">
            <a:avLst/>
          </a:prstGeom>
          <a:solidFill>
            <a:schemeClr val="accent1"/>
          </a:solidFill>
          <a:ln w="9525" cap="flat" cmpd="sng" algn="ctr">
            <a:solidFill>
              <a:schemeClr val="tx1"/>
            </a:solidFill>
            <a:prstDash val="solid"/>
            <a:round/>
            <a:headEnd type="none" w="med" len="med"/>
            <a:tailEnd type="none" w="med" len="med"/>
          </a:ln>
        </p:spPr>
        <p:txBody>
          <a:bodyPr vert="horz" wrap="none" lIns="90000" tIns="46800" rIns="90000" bIns="4680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1226292" y="2218267"/>
            <a:ext cx="492443" cy="1041400"/>
          </a:xfrm>
          <a:prstGeom prst="rect">
            <a:avLst/>
          </a:prstGeom>
          <a:noFill/>
        </p:spPr>
        <p:txBody>
          <a:bodyPr vert="eaVert" wrap="square" rtlCol="0">
            <a:spAutoFit/>
          </a:bodyPr>
          <a:lstStyle/>
          <a:p>
            <a:r>
              <a:rPr lang="zh-CN" altLang="en-US" dirty="0" smtClean="0"/>
              <a:t>国家</a:t>
            </a:r>
            <a:endParaRPr lang="zh-CN" altLang="en-US" dirty="0"/>
          </a:p>
        </p:txBody>
      </p:sp>
      <p:sp>
        <p:nvSpPr>
          <p:cNvPr id="10" name="TextBox 9"/>
          <p:cNvSpPr txBox="1"/>
          <p:nvPr/>
        </p:nvSpPr>
        <p:spPr>
          <a:xfrm>
            <a:off x="1294030" y="4470400"/>
            <a:ext cx="492443" cy="863600"/>
          </a:xfrm>
          <a:prstGeom prst="rect">
            <a:avLst/>
          </a:prstGeom>
          <a:noFill/>
        </p:spPr>
        <p:txBody>
          <a:bodyPr vert="eaVert" wrap="square" rtlCol="0">
            <a:spAutoFit/>
          </a:bodyPr>
          <a:lstStyle/>
          <a:p>
            <a:r>
              <a:rPr lang="zh-CN" altLang="en-US" dirty="0" smtClean="0"/>
              <a:t>云南省</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vert="horz" wrap="square" lIns="0" tIns="45720" rIns="0" bIns="45720" anchor="t" anchorCtr="0"/>
          <a:lstStyle/>
          <a:p>
            <a:endParaRPr lang="zh-CN" altLang="en-US" dirty="0">
              <a:ea typeface="宋体" panose="02010600030101010101" pitchFamily="2" charset="-122"/>
            </a:endParaRPr>
          </a:p>
        </p:txBody>
      </p:sp>
      <p:sp>
        <p:nvSpPr>
          <p:cNvPr id="34819" name="内容占位符 2"/>
          <p:cNvSpPr>
            <a:spLocks noGrp="1"/>
          </p:cNvSpPr>
          <p:nvPr>
            <p:ph idx="1"/>
          </p:nvPr>
        </p:nvSpPr>
        <p:spPr/>
        <p:txBody>
          <a:bodyPr vert="horz" wrap="square" lIns="0" tIns="0" rIns="0" bIns="0" anchor="t" anchorCtr="0"/>
          <a:lstStyle/>
          <a:p>
            <a:pPr>
              <a:buNone/>
            </a:pPr>
            <a:r>
              <a:rPr lang="zh-CN" altLang="en-US" sz="2800" b="1" dirty="0">
                <a:ea typeface="宋体" panose="02010600030101010101" pitchFamily="2" charset="-122"/>
              </a:rPr>
              <a:t>（一）、强调政府在防治工作中的</a:t>
            </a:r>
            <a:r>
              <a:rPr lang="zh-CN" altLang="en-US" sz="2800" b="1" dirty="0" smtClean="0">
                <a:ea typeface="宋体" panose="02010600030101010101" pitchFamily="2" charset="-122"/>
              </a:rPr>
              <a:t>职责</a:t>
            </a:r>
            <a:r>
              <a:rPr lang="en-US" altLang="zh-CN" sz="2800" b="1" dirty="0" smtClean="0">
                <a:ea typeface="宋体" panose="02010600030101010101" pitchFamily="2" charset="-122"/>
              </a:rPr>
              <a:t>-</a:t>
            </a:r>
            <a:r>
              <a:rPr lang="zh-CN" altLang="en-US" sz="2800" b="1" dirty="0" smtClean="0">
                <a:ea typeface="宋体" panose="02010600030101010101" pitchFamily="2" charset="-122"/>
              </a:rPr>
              <a:t>国家</a:t>
            </a:r>
            <a:endParaRPr lang="en-US" altLang="zh-CN" sz="2800" b="1" dirty="0">
              <a:ea typeface="宋体" panose="02010600030101010101" pitchFamily="2" charset="-122"/>
            </a:endParaRPr>
          </a:p>
          <a:p>
            <a:pPr>
              <a:buNone/>
            </a:pPr>
            <a:endParaRPr lang="en-US" altLang="zh-CN" dirty="0">
              <a:ea typeface="宋体" panose="02010600030101010101" pitchFamily="2" charset="-122"/>
            </a:endParaRPr>
          </a:p>
          <a:p>
            <a:pPr>
              <a:buFont typeface="Wingdings" panose="05000000000000000000" pitchFamily="2" charset="2"/>
              <a:buChar char="l"/>
            </a:pPr>
            <a:r>
              <a:rPr lang="zh-CN" altLang="en-US" sz="2400" dirty="0">
                <a:ea typeface="宋体" panose="02010600030101010101" pitchFamily="2" charset="-122"/>
              </a:rPr>
              <a:t>    明确县级以上人民政府和有关部门开展艾滋病防治工作的职责。</a:t>
            </a:r>
            <a:endParaRPr lang="en-US" altLang="zh-CN" sz="2400" dirty="0">
              <a:ea typeface="宋体" panose="02010600030101010101" pitchFamily="2" charset="-122"/>
            </a:endParaRPr>
          </a:p>
          <a:p>
            <a:pPr>
              <a:buNone/>
            </a:pPr>
            <a:r>
              <a:rPr lang="en-US" altLang="zh-CN" dirty="0">
                <a:ea typeface="宋体" panose="02010600030101010101" pitchFamily="2" charset="-122"/>
              </a:rPr>
              <a:t>         </a:t>
            </a:r>
            <a:r>
              <a:rPr lang="zh-CN" altLang="en-US" dirty="0">
                <a:ea typeface="宋体" panose="02010600030101010101" pitchFamily="2" charset="-122"/>
              </a:rPr>
              <a:t>规定各有关部门依照职责分工，开展艾滋病防治的宣传教育、行为干预以及预防控制等工作，建立互相配合的工作</a:t>
            </a:r>
            <a:endParaRPr lang="zh-CN" altLang="en-US" dirty="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vert="horz" wrap="square" lIns="0" tIns="45720" rIns="0" bIns="45720" anchor="t" anchorCtr="0"/>
          <a:lstStyle/>
          <a:p>
            <a:endParaRPr lang="zh-CN" altLang="en-US" dirty="0">
              <a:ea typeface="宋体" panose="02010600030101010101" pitchFamily="2" charset="-122"/>
            </a:endParaRPr>
          </a:p>
        </p:txBody>
      </p:sp>
      <p:sp>
        <p:nvSpPr>
          <p:cNvPr id="35843" name="内容占位符 2"/>
          <p:cNvSpPr>
            <a:spLocks noGrp="1"/>
          </p:cNvSpPr>
          <p:nvPr>
            <p:ph idx="1"/>
          </p:nvPr>
        </p:nvSpPr>
        <p:spPr/>
        <p:txBody>
          <a:bodyPr vert="horz" wrap="square" lIns="0" tIns="0" rIns="0" bIns="0" anchor="t" anchorCtr="0"/>
          <a:lstStyle/>
          <a:p>
            <a:pPr>
              <a:buNone/>
            </a:pPr>
            <a:r>
              <a:rPr lang="zh-CN" altLang="en-US" sz="2400" b="1" dirty="0">
                <a:ea typeface="宋体" panose="02010600030101010101" pitchFamily="2" charset="-122"/>
              </a:rPr>
              <a:t>（二）突出全社会参与、充分发挥社会力量在艾滋病防治中的作用</a:t>
            </a:r>
            <a:endParaRPr lang="en-US" altLang="zh-CN" sz="2400" b="1" dirty="0">
              <a:ea typeface="宋体" panose="02010600030101010101" pitchFamily="2" charset="-122"/>
            </a:endParaRPr>
          </a:p>
          <a:p>
            <a:pPr>
              <a:buNone/>
            </a:pPr>
            <a:endParaRPr lang="en-US" altLang="zh-CN" sz="2400" dirty="0">
              <a:ea typeface="宋体" panose="02010600030101010101" pitchFamily="2" charset="-122"/>
            </a:endParaRPr>
          </a:p>
          <a:p>
            <a:pPr>
              <a:buFont typeface="Wingdings" panose="05000000000000000000" pitchFamily="2" charset="2"/>
              <a:buChar char="l"/>
            </a:pPr>
            <a:r>
              <a:rPr lang="zh-CN" altLang="en-US" dirty="0">
                <a:ea typeface="宋体" panose="02010600030101010101" pitchFamily="2" charset="-122"/>
              </a:rPr>
              <a:t>  规定工会、共青团、妇联、红十字会团体以及其他有关组织和个人，在国家的鼓励和支持下，开展相关的艾滋病防治工作。</a:t>
            </a:r>
            <a:endParaRPr lang="en-US" altLang="zh-CN" dirty="0">
              <a:ea typeface="宋体" panose="02010600030101010101" pitchFamily="2" charset="-122"/>
            </a:endParaRPr>
          </a:p>
          <a:p>
            <a:pPr>
              <a:buFont typeface="Wingdings" panose="05000000000000000000" pitchFamily="2" charset="2"/>
              <a:buChar char="l"/>
            </a:pPr>
            <a:r>
              <a:rPr lang="zh-CN" altLang="en-US" dirty="0">
                <a:ea typeface="宋体" panose="02010600030101010101" pitchFamily="2" charset="-122"/>
              </a:rPr>
              <a:t>充分发挥居民委员会、村民委员会在艾滋病防治工作中的作用。</a:t>
            </a:r>
            <a:endParaRPr lang="en-US" altLang="zh-CN" dirty="0">
              <a:ea typeface="宋体" panose="02010600030101010101" pitchFamily="2" charset="-122"/>
            </a:endParaRPr>
          </a:p>
          <a:p>
            <a:pPr>
              <a:buNone/>
            </a:pPr>
            <a:r>
              <a:rPr lang="zh-CN" altLang="en-US" sz="1800" dirty="0">
                <a:ea typeface="宋体" panose="02010600030101010101" pitchFamily="2" charset="-122"/>
              </a:rPr>
              <a:t>    居民委员会、村民委员会应当协助地方人民政府做好艾滋病防治工作；</a:t>
            </a:r>
            <a:endParaRPr lang="en-US" altLang="zh-CN" sz="1800" dirty="0">
              <a:ea typeface="宋体" panose="02010600030101010101" pitchFamily="2" charset="-122"/>
            </a:endParaRPr>
          </a:p>
          <a:p>
            <a:pPr>
              <a:buNone/>
            </a:pPr>
            <a:r>
              <a:rPr lang="zh-CN" altLang="en-US" sz="1800" dirty="0">
                <a:ea typeface="宋体" panose="02010600030101010101" pitchFamily="2" charset="-122"/>
              </a:rPr>
              <a:t>    各级人民政府应当鼓励和支持居民委员会、村民委员会开展艾滋病防治工作。</a:t>
            </a:r>
            <a:endParaRPr lang="zh-CN" altLang="en-US" sz="1800" dirty="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9123" y="1035380"/>
            <a:ext cx="5062928" cy="401652"/>
          </a:xfrm>
        </p:spPr>
        <p:txBody>
          <a:bodyPr/>
          <a:lstStyle/>
          <a:p>
            <a:r>
              <a:rPr altLang="en-US" sz="2400" b="1" dirty="0" smtClean="0"/>
              <a:t>（三）、</a:t>
            </a:r>
            <a:r>
              <a:rPr lang="zh-CN" altLang="en-US" sz="2400" b="1" dirty="0" smtClean="0"/>
              <a:t>统一</a:t>
            </a:r>
            <a:r>
              <a:rPr lang="zh-CN" altLang="en-US" sz="2400" b="1" dirty="0"/>
              <a:t>了感染者的权利和义务</a:t>
            </a:r>
            <a:endParaRPr lang="zh-CN" altLang="en-US" sz="2400" b="1" dirty="0"/>
          </a:p>
        </p:txBody>
      </p:sp>
      <p:sp>
        <p:nvSpPr>
          <p:cNvPr id="34" name="TextBox 33"/>
          <p:cNvSpPr txBox="1"/>
          <p:nvPr/>
        </p:nvSpPr>
        <p:spPr>
          <a:xfrm>
            <a:off x="1654180" y="7890561"/>
            <a:ext cx="897662" cy="369483"/>
          </a:xfrm>
          <a:prstGeom prst="rect">
            <a:avLst/>
          </a:prstGeom>
          <a:noFill/>
        </p:spPr>
        <p:txBody>
          <a:bodyPr wrap="none" lIns="61109" tIns="30555" rIns="61109" bIns="30555" rtlCol="0">
            <a:spAutoFit/>
          </a:bodyPr>
          <a:lstStyle/>
          <a:p>
            <a:r>
              <a:rPr lang="zh-CN" altLang="en-US" dirty="0"/>
              <a:t>延迟符</a:t>
            </a:r>
            <a:endParaRPr lang="zh-CN" altLang="en-US" dirty="0"/>
          </a:p>
        </p:txBody>
      </p:sp>
      <p:grpSp>
        <p:nvGrpSpPr>
          <p:cNvPr id="3" name="组合 35"/>
          <p:cNvGrpSpPr/>
          <p:nvPr/>
        </p:nvGrpSpPr>
        <p:grpSpPr>
          <a:xfrm>
            <a:off x="1457951" y="1634068"/>
            <a:ext cx="6228098" cy="846666"/>
            <a:chOff x="8121873" y="2010009"/>
            <a:chExt cx="1739454" cy="1412819"/>
          </a:xfrm>
        </p:grpSpPr>
        <p:sp>
          <p:nvSpPr>
            <p:cNvPr id="37" name="圆角矩形 36"/>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8" name="圆角矩形 37"/>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9" name="文本框 7"/>
          <p:cNvSpPr txBox="1"/>
          <p:nvPr/>
        </p:nvSpPr>
        <p:spPr>
          <a:xfrm>
            <a:off x="1541561" y="1838298"/>
            <a:ext cx="1295198" cy="684803"/>
          </a:xfrm>
          <a:prstGeom prst="rect">
            <a:avLst/>
          </a:prstGeom>
          <a:noFill/>
        </p:spPr>
        <p:txBody>
          <a:bodyPr wrap="square" lIns="68580" tIns="34290" rIns="68580" bIns="34290" rtlCol="0">
            <a:spAutoFit/>
          </a:bodyPr>
          <a:lstStyle/>
          <a:p>
            <a:pPr algn="ctr"/>
            <a:r>
              <a:rPr lang="zh-CN" altLang="en-US" dirty="0">
                <a:solidFill>
                  <a:prstClr val="black"/>
                </a:solidFill>
              </a:rPr>
              <a:t>第三十八条　</a:t>
            </a:r>
            <a:endParaRPr lang="zh-CN" altLang="en-US" b="1" dirty="0">
              <a:solidFill>
                <a:schemeClr val="accent3"/>
              </a:solidFill>
              <a:latin typeface="+mn-ea"/>
            </a:endParaRPr>
          </a:p>
        </p:txBody>
      </p:sp>
      <p:sp>
        <p:nvSpPr>
          <p:cNvPr id="41" name="文本框 11"/>
          <p:cNvSpPr txBox="1"/>
          <p:nvPr/>
        </p:nvSpPr>
        <p:spPr bwMode="auto">
          <a:xfrm>
            <a:off x="3019836" y="1869075"/>
            <a:ext cx="4372149" cy="530915"/>
          </a:xfrm>
          <a:prstGeom prst="rect">
            <a:avLst/>
          </a:prstGeom>
          <a:noFill/>
        </p:spPr>
        <p:txBody>
          <a:bodyPr wrap="square" lIns="68580" tIns="34290" rIns="68580" bIns="34290">
            <a:spAutoFit/>
          </a:bodyPr>
          <a:lstStyle/>
          <a:p>
            <a:pPr lvl="0"/>
            <a:r>
              <a:rPr lang="zh-CN" altLang="en-US" sz="1500" dirty="0">
                <a:solidFill>
                  <a:prstClr val="black"/>
                </a:solidFill>
              </a:rPr>
              <a:t>艾滋病病毒感染者和艾滋病病人应当履行下列义务：</a:t>
            </a:r>
            <a:endParaRPr lang="zh-CN" altLang="en-US" sz="1500" dirty="0">
              <a:solidFill>
                <a:prstClr val="black"/>
              </a:solidFill>
            </a:endParaRPr>
          </a:p>
        </p:txBody>
      </p:sp>
      <p:grpSp>
        <p:nvGrpSpPr>
          <p:cNvPr id="4" name="组合 41"/>
          <p:cNvGrpSpPr/>
          <p:nvPr/>
        </p:nvGrpSpPr>
        <p:grpSpPr>
          <a:xfrm>
            <a:off x="3772891" y="2927391"/>
            <a:ext cx="593418" cy="791224"/>
            <a:chOff x="3237545" y="4561747"/>
            <a:chExt cx="1146960" cy="1146960"/>
          </a:xfrm>
        </p:grpSpPr>
        <p:sp>
          <p:nvSpPr>
            <p:cNvPr id="43" name="圆角矩形 42"/>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4" name="圆角矩形 4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5" name="组合 44"/>
          <p:cNvGrpSpPr/>
          <p:nvPr/>
        </p:nvGrpSpPr>
        <p:grpSpPr>
          <a:xfrm>
            <a:off x="4735361" y="2935804"/>
            <a:ext cx="593418" cy="791224"/>
            <a:chOff x="3237545" y="4561747"/>
            <a:chExt cx="1146960" cy="1146960"/>
          </a:xfrm>
        </p:grpSpPr>
        <p:sp>
          <p:nvSpPr>
            <p:cNvPr id="46" name="圆角矩形 45"/>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7" name="圆角矩形 4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6" name="组合 47"/>
          <p:cNvGrpSpPr/>
          <p:nvPr/>
        </p:nvGrpSpPr>
        <p:grpSpPr>
          <a:xfrm>
            <a:off x="3752289" y="4084923"/>
            <a:ext cx="593418" cy="791224"/>
            <a:chOff x="3237545" y="4561747"/>
            <a:chExt cx="1146960" cy="1146960"/>
          </a:xfrm>
        </p:grpSpPr>
        <p:sp>
          <p:nvSpPr>
            <p:cNvPr id="49" name="圆角矩形 48"/>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0" name="圆角矩形 49"/>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 name="组合 50"/>
          <p:cNvGrpSpPr/>
          <p:nvPr/>
        </p:nvGrpSpPr>
        <p:grpSpPr>
          <a:xfrm>
            <a:off x="4785434" y="4070182"/>
            <a:ext cx="593418" cy="791224"/>
            <a:chOff x="3237545" y="4561747"/>
            <a:chExt cx="1146960" cy="1146960"/>
          </a:xfrm>
        </p:grpSpPr>
        <p:sp>
          <p:nvSpPr>
            <p:cNvPr id="52" name="圆角矩形 51"/>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3" name="圆角矩形 52"/>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5" name="文本框 30"/>
          <p:cNvSpPr txBox="1"/>
          <p:nvPr/>
        </p:nvSpPr>
        <p:spPr bwMode="auto">
          <a:xfrm>
            <a:off x="5466178" y="3012004"/>
            <a:ext cx="2564245" cy="523220"/>
          </a:xfrm>
          <a:prstGeom prst="rect">
            <a:avLst/>
          </a:prstGeom>
          <a:noFill/>
        </p:spPr>
        <p:txBody>
          <a:bodyPr wrap="square">
            <a:spAutoFit/>
          </a:bodyPr>
          <a:lstStyle/>
          <a:p>
            <a:r>
              <a:rPr lang="zh-CN" altLang="en-US" sz="1400" dirty="0"/>
              <a:t>（三）就医时，将感染或者发病的事实如实告知接诊医生；</a:t>
            </a:r>
            <a:endParaRPr lang="zh-CN" altLang="en-US" sz="1400" dirty="0"/>
          </a:p>
        </p:txBody>
      </p:sp>
      <p:sp>
        <p:nvSpPr>
          <p:cNvPr id="58" name="文本框 33"/>
          <p:cNvSpPr txBox="1"/>
          <p:nvPr/>
        </p:nvSpPr>
        <p:spPr bwMode="auto">
          <a:xfrm>
            <a:off x="5590171" y="4185684"/>
            <a:ext cx="2502522" cy="523220"/>
          </a:xfrm>
          <a:prstGeom prst="rect">
            <a:avLst/>
          </a:prstGeom>
          <a:noFill/>
        </p:spPr>
        <p:txBody>
          <a:bodyPr wrap="square">
            <a:spAutoFit/>
          </a:bodyPr>
          <a:lstStyle/>
          <a:p>
            <a:r>
              <a:rPr lang="zh-CN" altLang="en-US" sz="1400" dirty="0"/>
              <a:t>（四）采取必要的防护措施，防止感染他人。</a:t>
            </a:r>
            <a:endParaRPr lang="en-US" altLang="zh-CN" sz="1400" dirty="0"/>
          </a:p>
        </p:txBody>
      </p:sp>
      <p:sp>
        <p:nvSpPr>
          <p:cNvPr id="61" name="文本框 36"/>
          <p:cNvSpPr txBox="1"/>
          <p:nvPr/>
        </p:nvSpPr>
        <p:spPr bwMode="auto">
          <a:xfrm>
            <a:off x="1105861" y="2940718"/>
            <a:ext cx="2621250" cy="738664"/>
          </a:xfrm>
          <a:prstGeom prst="rect">
            <a:avLst/>
          </a:prstGeom>
          <a:noFill/>
        </p:spPr>
        <p:txBody>
          <a:bodyPr wrap="square">
            <a:spAutoFit/>
          </a:bodyPr>
          <a:lstStyle/>
          <a:p>
            <a:r>
              <a:rPr lang="zh-CN" altLang="en-US" sz="1400" dirty="0"/>
              <a:t>（一）接受疾病预防控制机构或者出入境检验检疫机构的流行病学调查和指导；</a:t>
            </a:r>
            <a:endParaRPr lang="zh-CN" altLang="en-US" sz="1400" dirty="0"/>
          </a:p>
        </p:txBody>
      </p:sp>
      <p:sp>
        <p:nvSpPr>
          <p:cNvPr id="64" name="文本框 39"/>
          <p:cNvSpPr txBox="1"/>
          <p:nvPr/>
        </p:nvSpPr>
        <p:spPr bwMode="auto">
          <a:xfrm>
            <a:off x="1141538" y="4053768"/>
            <a:ext cx="2621250" cy="523220"/>
          </a:xfrm>
          <a:prstGeom prst="rect">
            <a:avLst/>
          </a:prstGeom>
          <a:noFill/>
        </p:spPr>
        <p:txBody>
          <a:bodyPr wrap="square">
            <a:spAutoFit/>
          </a:bodyPr>
          <a:lstStyle/>
          <a:p>
            <a:r>
              <a:rPr lang="zh-CN" altLang="en-US" sz="1400" dirty="0"/>
              <a:t>（二）将感染或者发病的事实及时告知与其有性关系者；</a:t>
            </a:r>
            <a:endParaRPr lang="zh-CN" altLang="en-US" sz="1400" dirty="0"/>
          </a:p>
        </p:txBody>
      </p:sp>
      <p:grpSp>
        <p:nvGrpSpPr>
          <p:cNvPr id="8" name="组合 65"/>
          <p:cNvGrpSpPr/>
          <p:nvPr/>
        </p:nvGrpSpPr>
        <p:grpSpPr>
          <a:xfrm>
            <a:off x="3946009" y="3184363"/>
            <a:ext cx="226765" cy="243595"/>
            <a:chOff x="2702739" y="3017462"/>
            <a:chExt cx="535636" cy="431545"/>
          </a:xfrm>
          <a:solidFill>
            <a:schemeClr val="accent1"/>
          </a:solidFill>
        </p:grpSpPr>
        <p:sp>
          <p:nvSpPr>
            <p:cNvPr id="67"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8"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9"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0"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1"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9" name="组合 71"/>
          <p:cNvGrpSpPr/>
          <p:nvPr/>
        </p:nvGrpSpPr>
        <p:grpSpPr>
          <a:xfrm>
            <a:off x="4924579" y="3164350"/>
            <a:ext cx="229061" cy="219725"/>
            <a:chOff x="3820635" y="3071676"/>
            <a:chExt cx="541058" cy="389258"/>
          </a:xfrm>
          <a:solidFill>
            <a:schemeClr val="accent2"/>
          </a:solidFill>
        </p:grpSpPr>
        <p:sp>
          <p:nvSpPr>
            <p:cNvPr id="73"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4"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5"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6"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7"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8"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79"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0"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0" name="组合 80"/>
          <p:cNvGrpSpPr/>
          <p:nvPr/>
        </p:nvGrpSpPr>
        <p:grpSpPr>
          <a:xfrm>
            <a:off x="4049263" y="4951302"/>
            <a:ext cx="207026" cy="260733"/>
            <a:chOff x="4882149" y="3025052"/>
            <a:chExt cx="489013" cy="461905"/>
          </a:xfrm>
          <a:solidFill>
            <a:schemeClr val="accent3"/>
          </a:solidFill>
        </p:grpSpPr>
        <p:sp>
          <p:nvSpPr>
            <p:cNvPr id="82"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3"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4"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5"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6"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7"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88"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1" name="组合 88"/>
          <p:cNvGrpSpPr/>
          <p:nvPr/>
        </p:nvGrpSpPr>
        <p:grpSpPr>
          <a:xfrm>
            <a:off x="4958954" y="4335378"/>
            <a:ext cx="226765" cy="302353"/>
            <a:chOff x="5958843" y="2994692"/>
            <a:chExt cx="535637" cy="535637"/>
          </a:xfrm>
          <a:solidFill>
            <a:schemeClr val="accent4"/>
          </a:solidFill>
        </p:grpSpPr>
        <p:sp>
          <p:nvSpPr>
            <p:cNvPr id="90"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1"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2"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3"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4"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5"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6"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7"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8"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9"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0"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1"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2"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3"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4"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5"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6"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7"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8"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9"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0"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1"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2"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3"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4"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5"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6"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7"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8"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9"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0"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1"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2"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3"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4"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5"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6"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7"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89" name="组合 71"/>
          <p:cNvGrpSpPr/>
          <p:nvPr/>
        </p:nvGrpSpPr>
        <p:grpSpPr>
          <a:xfrm>
            <a:off x="3950913" y="4324283"/>
            <a:ext cx="229061" cy="219725"/>
            <a:chOff x="3820635" y="3071676"/>
            <a:chExt cx="541058" cy="389258"/>
          </a:xfrm>
          <a:solidFill>
            <a:schemeClr val="accent2"/>
          </a:solidFill>
        </p:grpSpPr>
        <p:sp>
          <p:nvSpPr>
            <p:cNvPr id="128"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9"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0"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1"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2"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3"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4"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5"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
        <p:nvSpPr>
          <p:cNvPr id="136" name="矩形 135"/>
          <p:cNvSpPr/>
          <p:nvPr/>
        </p:nvSpPr>
        <p:spPr>
          <a:xfrm>
            <a:off x="1270000" y="4816215"/>
            <a:ext cx="6519333" cy="707886"/>
          </a:xfrm>
          <a:prstGeom prst="rect">
            <a:avLst/>
          </a:prstGeom>
        </p:spPr>
        <p:txBody>
          <a:bodyPr wrap="square">
            <a:spAutoFit/>
          </a:bodyPr>
          <a:lstStyle/>
          <a:p>
            <a:r>
              <a:rPr lang="zh-CN" altLang="en-US" dirty="0" smtClean="0">
                <a:latin typeface="+mn-ea"/>
              </a:rPr>
              <a:t>      </a:t>
            </a:r>
            <a:r>
              <a:rPr lang="zh-CN" altLang="en-US" dirty="0" smtClean="0">
                <a:solidFill>
                  <a:srgbClr val="FF0000"/>
                </a:solidFill>
                <a:latin typeface="+mn-ea"/>
              </a:rPr>
              <a:t>艾滋病病毒感染者或者艾滋病病人故意传播艾滋病的</a:t>
            </a:r>
            <a:r>
              <a:rPr lang="en-US" altLang="zh-CN" dirty="0" smtClean="0">
                <a:solidFill>
                  <a:srgbClr val="FF0000"/>
                </a:solidFill>
                <a:latin typeface="+mn-ea"/>
              </a:rPr>
              <a:t>,</a:t>
            </a:r>
            <a:r>
              <a:rPr lang="zh-CN" altLang="en-US" dirty="0" smtClean="0">
                <a:solidFill>
                  <a:srgbClr val="FF0000"/>
                </a:solidFill>
                <a:latin typeface="+mn-ea"/>
              </a:rPr>
              <a:t>依法承担民事赔偿责任</a:t>
            </a:r>
            <a:r>
              <a:rPr lang="en-US" altLang="zh-CN" dirty="0" smtClean="0">
                <a:solidFill>
                  <a:srgbClr val="FF0000"/>
                </a:solidFill>
                <a:latin typeface="+mn-ea"/>
              </a:rPr>
              <a:t>;</a:t>
            </a:r>
            <a:r>
              <a:rPr lang="zh-CN" altLang="en-US" dirty="0" smtClean="0">
                <a:solidFill>
                  <a:srgbClr val="FF0000"/>
                </a:solidFill>
                <a:latin typeface="+mn-ea"/>
              </a:rPr>
              <a:t>构成犯罪的</a:t>
            </a:r>
            <a:r>
              <a:rPr lang="en-US" altLang="zh-CN" dirty="0" smtClean="0">
                <a:solidFill>
                  <a:srgbClr val="FF0000"/>
                </a:solidFill>
                <a:latin typeface="+mn-ea"/>
              </a:rPr>
              <a:t>,</a:t>
            </a:r>
            <a:r>
              <a:rPr lang="zh-CN" altLang="en-US" dirty="0" smtClean="0">
                <a:solidFill>
                  <a:srgbClr val="FF0000"/>
                </a:solidFill>
                <a:latin typeface="+mn-ea"/>
              </a:rPr>
              <a:t>依法追究刑事责任。</a:t>
            </a:r>
            <a:endParaRPr lang="zh-CN" altLang="en-US" dirty="0"/>
          </a:p>
        </p:txBody>
      </p:sp>
    </p:spTree>
  </p:cSld>
  <p:clrMapOvr>
    <a:masterClrMapping/>
  </p:clrMapOvr>
  <p:transition spd="slow" advClick="0"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par>
                          <p:cTn id="23" fill="hold">
                            <p:stCondLst>
                              <p:cond delay="2250"/>
                            </p:stCondLst>
                            <p:childTnLst>
                              <p:par>
                                <p:cTn id="24" presetID="21"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750"/>
                            </p:stCondLst>
                            <p:childTnLst>
                              <p:par>
                                <p:cTn id="33" presetID="21" presetClass="entr" presetSubtype="1"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500"/>
                                        <p:tgtEl>
                                          <p:spTgt spid="5"/>
                                        </p:tgtEl>
                                      </p:cBhvr>
                                    </p:animEffect>
                                  </p:childTnLst>
                                </p:cTn>
                              </p:par>
                              <p:par>
                                <p:cTn id="36" presetID="53"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par>
                          <p:cTn id="41" fill="hold">
                            <p:stCondLst>
                              <p:cond delay="3250"/>
                            </p:stCondLst>
                            <p:childTnLst>
                              <p:par>
                                <p:cTn id="42" presetID="21" presetClass="entr" presetSubtype="1"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1)">
                                      <p:cBhvr>
                                        <p:cTn id="44" dur="500"/>
                                        <p:tgtEl>
                                          <p:spTgt spid="6"/>
                                        </p:tgtEl>
                                      </p:cBhvr>
                                    </p:animEffect>
                                  </p:child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3750"/>
                            </p:stCondLst>
                            <p:childTnLst>
                              <p:par>
                                <p:cTn id="51" presetID="21" presetClass="entr" presetSubtype="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heel(1)">
                                      <p:cBhvr>
                                        <p:cTn id="53" dur="500"/>
                                        <p:tgtEl>
                                          <p:spTgt spid="7"/>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p:cTn id="61" dur="500" fill="hold"/>
                                        <p:tgtEl>
                                          <p:spTgt spid="89"/>
                                        </p:tgtEl>
                                        <p:attrNameLst>
                                          <p:attrName>ppt_w</p:attrName>
                                        </p:attrNameLst>
                                      </p:cBhvr>
                                      <p:tavLst>
                                        <p:tav tm="0">
                                          <p:val>
                                            <p:fltVal val="0"/>
                                          </p:val>
                                        </p:tav>
                                        <p:tav tm="100000">
                                          <p:val>
                                            <p:strVal val="#ppt_w"/>
                                          </p:val>
                                        </p:tav>
                                      </p:tavLst>
                                    </p:anim>
                                    <p:anim calcmode="lin" valueType="num">
                                      <p:cBhvr>
                                        <p:cTn id="62" dur="500" fill="hold"/>
                                        <p:tgtEl>
                                          <p:spTgt spid="89"/>
                                        </p:tgtEl>
                                        <p:attrNameLst>
                                          <p:attrName>ppt_h</p:attrName>
                                        </p:attrNameLst>
                                      </p:cBhvr>
                                      <p:tavLst>
                                        <p:tav tm="0">
                                          <p:val>
                                            <p:fltVal val="0"/>
                                          </p:val>
                                        </p:tav>
                                        <p:tav tm="100000">
                                          <p:val>
                                            <p:strVal val="#ppt_h"/>
                                          </p:val>
                                        </p:tav>
                                      </p:tavLst>
                                    </p:anim>
                                    <p:animEffect transition="in" filter="fade">
                                      <p:cBhvr>
                                        <p:cTn id="6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322263" y="596900"/>
            <a:ext cx="6169025" cy="647700"/>
          </a:xfrm>
        </p:spPr>
        <p:txBody>
          <a:bodyPr vert="horz" wrap="square" lIns="0" tIns="45720" rIns="0" bIns="45720" anchor="t" anchorCtr="0"/>
          <a:lstStyle/>
          <a:p>
            <a:pPr eaLnBrk="1" hangingPunct="1"/>
            <a:r>
              <a:rPr lang="zh-CN" altLang="en-US" sz="2800" dirty="0">
                <a:ea typeface="宋体" panose="02010600030101010101" pitchFamily="2" charset="-122"/>
              </a:rPr>
              <a:t>目录：</a:t>
            </a:r>
            <a:endParaRPr lang="zh-CN" altLang="x-none" sz="2800" dirty="0">
              <a:ea typeface="宋体" panose="02010600030101010101" pitchFamily="2" charset="-122"/>
            </a:endParaRPr>
          </a:p>
        </p:txBody>
      </p:sp>
      <p:grpSp>
        <p:nvGrpSpPr>
          <p:cNvPr id="2" name="Group 8"/>
          <p:cNvGrpSpPr/>
          <p:nvPr/>
        </p:nvGrpSpPr>
        <p:grpSpPr>
          <a:xfrm>
            <a:off x="582613" y="4159250"/>
            <a:ext cx="5311775" cy="688975"/>
            <a:chOff x="720" y="1392"/>
            <a:chExt cx="4058" cy="480"/>
          </a:xfrm>
        </p:grpSpPr>
        <p:sp>
          <p:nvSpPr>
            <p:cNvPr id="9230" name="AutoShape 9"/>
            <p:cNvSpPr/>
            <p:nvPr/>
          </p:nvSpPr>
          <p:spPr>
            <a:xfrm>
              <a:off x="720" y="1392"/>
              <a:ext cx="4058" cy="480"/>
            </a:xfrm>
            <a:prstGeom prst="roundRect">
              <a:avLst>
                <a:gd name="adj" fmla="val 17509"/>
              </a:avLst>
            </a:prstGeom>
            <a:solidFill>
              <a:srgbClr val="99CCFF"/>
            </a:solidFill>
            <a:ln w="9525">
              <a:noFill/>
            </a:ln>
          </p:spPr>
          <p:txBody>
            <a:bodyPr wrap="none" anchor="ctr" anchorCtr="0"/>
            <a:lstStyle/>
            <a:p>
              <a:r>
                <a:rPr lang="zh-CN" altLang="en-US" sz="1800" b="0" dirty="0">
                  <a:latin typeface="Calibri" panose="020F0502020204030204" pitchFamily="34" charset="0"/>
                  <a:ea typeface="宋体" panose="02010600030101010101" pitchFamily="2" charset="-122"/>
                </a:rPr>
                <a:t>艾滋病的相关法规和政策解读</a:t>
              </a:r>
              <a:endParaRPr lang="zh-CN" altLang="en-US" sz="1800" b="0" dirty="0">
                <a:latin typeface="Calibri" panose="020F0502020204030204" pitchFamily="34" charset="0"/>
                <a:ea typeface="宋体" panose="02010600030101010101" pitchFamily="2" charset="-122"/>
              </a:endParaRPr>
            </a:p>
          </p:txBody>
        </p:sp>
        <p:grpSp>
          <p:nvGrpSpPr>
            <p:cNvPr id="9231" name="Group 10"/>
            <p:cNvGrpSpPr/>
            <p:nvPr/>
          </p:nvGrpSpPr>
          <p:grpSpPr>
            <a:xfrm>
              <a:off x="730" y="1407"/>
              <a:ext cx="4043" cy="444"/>
              <a:chOff x="744" y="1407"/>
              <a:chExt cx="3988" cy="444"/>
            </a:xfrm>
          </p:grpSpPr>
          <p:sp>
            <p:nvSpPr>
              <p:cNvPr id="5" name="AutoShape 11"/>
              <p:cNvSpPr>
                <a:spLocks noChangeArrowheads="1"/>
              </p:cNvSpPr>
              <p:nvPr/>
            </p:nvSpPr>
            <p:spPr bwMode="gray">
              <a:xfrm>
                <a:off x="744" y="1736"/>
                <a:ext cx="3988" cy="115"/>
              </a:xfrm>
              <a:prstGeom prst="roundRect">
                <a:avLst>
                  <a:gd name="adj" fmla="val 50000"/>
                </a:avLst>
              </a:prstGeom>
              <a:solidFill>
                <a:srgbClr val="99CCFF">
                  <a:alpha val="0"/>
                </a:srgbClr>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180" name="AutoShape 12"/>
              <p:cNvSpPr>
                <a:spLocks noChangeArrowheads="1"/>
              </p:cNvSpPr>
              <p:nvPr/>
            </p:nvSpPr>
            <p:spPr bwMode="gray">
              <a:xfrm>
                <a:off x="744" y="1407"/>
                <a:ext cx="3988" cy="115"/>
              </a:xfrm>
              <a:prstGeom prst="roundRect">
                <a:avLst>
                  <a:gd name="adj" fmla="val 50000"/>
                </a:avLst>
              </a:prstGeom>
              <a:solidFill>
                <a:srgbClr val="99CCFF"/>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pSp>
      </p:grpSp>
      <p:grpSp>
        <p:nvGrpSpPr>
          <p:cNvPr id="4" name="Group 13"/>
          <p:cNvGrpSpPr/>
          <p:nvPr/>
        </p:nvGrpSpPr>
        <p:grpSpPr>
          <a:xfrm>
            <a:off x="573088" y="4911725"/>
            <a:ext cx="5311775" cy="688975"/>
            <a:chOff x="720" y="1392"/>
            <a:chExt cx="4058" cy="480"/>
          </a:xfrm>
        </p:grpSpPr>
        <p:sp>
          <p:nvSpPr>
            <p:cNvPr id="7182" name="AutoShape 14"/>
            <p:cNvSpPr>
              <a:spLocks noChangeArrowheads="1"/>
            </p:cNvSpPr>
            <p:nvPr/>
          </p:nvSpPr>
          <p:spPr bwMode="gray">
            <a:xfrm>
              <a:off x="720" y="1392"/>
              <a:ext cx="4058" cy="480"/>
            </a:xfrm>
            <a:prstGeom prst="roundRect">
              <a:avLst>
                <a:gd name="adj" fmla="val 17509"/>
              </a:avLst>
            </a:prstGeom>
            <a:solidFill>
              <a:schemeClr val="accent1"/>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乡村艾滋病防治的重点</a:t>
              </a:r>
              <a:endParaRPr kumimoji="0" lang="zh-CN" altLang="en-US" sz="18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grpSp>
          <p:nvGrpSpPr>
            <p:cNvPr id="9227" name="Group 15"/>
            <p:cNvGrpSpPr/>
            <p:nvPr/>
          </p:nvGrpSpPr>
          <p:grpSpPr>
            <a:xfrm>
              <a:off x="730" y="1407"/>
              <a:ext cx="4043" cy="444"/>
              <a:chOff x="744" y="1407"/>
              <a:chExt cx="3988" cy="444"/>
            </a:xfrm>
          </p:grpSpPr>
          <p:sp>
            <p:nvSpPr>
              <p:cNvPr id="7184" name="AutoShape 16"/>
              <p:cNvSpPr>
                <a:spLocks noChangeArrowheads="1"/>
              </p:cNvSpPr>
              <p:nvPr/>
            </p:nvSpPr>
            <p:spPr bwMode="gray">
              <a:xfrm>
                <a:off x="744" y="1736"/>
                <a:ext cx="3988" cy="115"/>
              </a:xfrm>
              <a:prstGeom prst="roundRect">
                <a:avLst>
                  <a:gd name="adj" fmla="val 50000"/>
                </a:avLst>
              </a:prstGeom>
              <a:solidFill>
                <a:schemeClr val="accent1">
                  <a:alpha val="0"/>
                </a:schemeClr>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185" name="AutoShape 17"/>
              <p:cNvSpPr>
                <a:spLocks noChangeArrowheads="1"/>
              </p:cNvSpPr>
              <p:nvPr/>
            </p:nvSpPr>
            <p:spPr bwMode="gray">
              <a:xfrm>
                <a:off x="744" y="1407"/>
                <a:ext cx="3988" cy="115"/>
              </a:xfrm>
              <a:prstGeom prst="roundRect">
                <a:avLst>
                  <a:gd name="adj" fmla="val 50000"/>
                </a:avLst>
              </a:prstGeom>
              <a:solidFill>
                <a:schemeClr val="accent1"/>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pSp>
      </p:grpSp>
      <p:grpSp>
        <p:nvGrpSpPr>
          <p:cNvPr id="7" name="Group 8"/>
          <p:cNvGrpSpPr>
            <a:grpSpLocks noGrp="1"/>
          </p:cNvGrpSpPr>
          <p:nvPr/>
        </p:nvGrpSpPr>
        <p:grpSpPr>
          <a:xfrm>
            <a:off x="646113" y="2390775"/>
            <a:ext cx="5292725" cy="762000"/>
            <a:chOff x="720" y="1392"/>
            <a:chExt cx="4058" cy="480"/>
          </a:xfrm>
        </p:grpSpPr>
        <p:sp>
          <p:nvSpPr>
            <p:cNvPr id="35" name="AutoShape 9"/>
            <p:cNvSpPr>
              <a:spLocks noChangeArrowheads="1"/>
            </p:cNvSpPr>
            <p:nvPr/>
          </p:nvSpPr>
          <p:spPr bwMode="auto">
            <a:xfrm>
              <a:off x="720" y="1392"/>
              <a:ext cx="4058" cy="480"/>
            </a:xfrm>
            <a:prstGeom prst="roundRect">
              <a:avLst>
                <a:gd name="adj" fmla="val 17509"/>
              </a:avLst>
            </a:prstGeom>
            <a:solidFill>
              <a:schemeClr val="tx2">
                <a:lumMod val="60000"/>
                <a:lumOff val="40000"/>
              </a:schemeClr>
            </a:soli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rPr>
                <a:t>正确认识艾滋病</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AutoShape 11"/>
            <p:cNvSpPr>
              <a:spLocks noChangeArrowheads="1"/>
            </p:cNvSpPr>
            <p:nvPr/>
          </p:nvSpPr>
          <p:spPr bwMode="gray">
            <a:xfrm>
              <a:off x="730" y="1736"/>
              <a:ext cx="4043" cy="115"/>
            </a:xfrm>
            <a:prstGeom prst="roundRect">
              <a:avLst>
                <a:gd name="adj" fmla="val 50000"/>
              </a:avLst>
            </a:prstGeom>
            <a:solidFill>
              <a:srgbClr val="99CCFF">
                <a:alpha val="0"/>
              </a:srgbClr>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pSp>
      <p:grpSp>
        <p:nvGrpSpPr>
          <p:cNvPr id="8" name="Group 8"/>
          <p:cNvGrpSpPr/>
          <p:nvPr/>
        </p:nvGrpSpPr>
        <p:grpSpPr bwMode="auto">
          <a:xfrm>
            <a:off x="638717" y="1547402"/>
            <a:ext cx="5311775" cy="688975"/>
            <a:chOff x="720" y="1392"/>
            <a:chExt cx="4058" cy="480"/>
          </a:xfrm>
          <a:solidFill>
            <a:srgbClr val="D14BC7"/>
          </a:solidFill>
        </p:grpSpPr>
        <p:sp>
          <p:nvSpPr>
            <p:cNvPr id="40" name="AutoShape 9"/>
            <p:cNvSpPr>
              <a:spLocks noChangeArrowheads="1"/>
            </p:cNvSpPr>
            <p:nvPr/>
          </p:nvSpPr>
          <p:spPr bwMode="auto">
            <a:xfrm>
              <a:off x="720" y="1392"/>
              <a:ext cx="4058" cy="480"/>
            </a:xfrm>
            <a:prstGeom prst="roundRect">
              <a:avLst>
                <a:gd name="adj" fmla="val 17509"/>
              </a:avLst>
            </a:prstGeom>
            <a:grpFill/>
            <a:ln w="9525">
              <a:no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Arial" panose="020B0604020202020204" pitchFamily="34" charset="0"/>
                </a:rPr>
                <a:t>艾滋病流行现状</a:t>
              </a:r>
              <a:endParaRPr kumimoji="0" lang="zh-CN" altLang="en-US"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Arial" panose="020B0604020202020204" pitchFamily="34" charset="0"/>
              </a:endParaRPr>
            </a:p>
          </p:txBody>
        </p:sp>
        <p:grpSp>
          <p:nvGrpSpPr>
            <p:cNvPr id="9" name="Group 10"/>
            <p:cNvGrpSpPr/>
            <p:nvPr/>
          </p:nvGrpSpPr>
          <p:grpSpPr bwMode="auto">
            <a:xfrm>
              <a:off x="730" y="1407"/>
              <a:ext cx="4043" cy="444"/>
              <a:chOff x="744" y="1407"/>
              <a:chExt cx="3988" cy="444"/>
            </a:xfrm>
            <a:grpFill/>
          </p:grpSpPr>
          <p:sp>
            <p:nvSpPr>
              <p:cNvPr id="42" name="AutoShape 11"/>
              <p:cNvSpPr>
                <a:spLocks noChangeArrowheads="1"/>
              </p:cNvSpPr>
              <p:nvPr/>
            </p:nvSpPr>
            <p:spPr bwMode="gray">
              <a:xfrm>
                <a:off x="744" y="1736"/>
                <a:ext cx="3988" cy="115"/>
              </a:xfrm>
              <a:prstGeom prst="roundRect">
                <a:avLst>
                  <a:gd name="adj" fmla="val 50000"/>
                </a:avLst>
              </a:prstGeom>
              <a:grp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3" name="AutoShape 12"/>
              <p:cNvSpPr>
                <a:spLocks noChangeArrowheads="1"/>
              </p:cNvSpPr>
              <p:nvPr/>
            </p:nvSpPr>
            <p:spPr bwMode="gray">
              <a:xfrm>
                <a:off x="744" y="1407"/>
                <a:ext cx="3988" cy="115"/>
              </a:xfrm>
              <a:prstGeom prst="roundRect">
                <a:avLst>
                  <a:gd name="adj" fmla="val 50000"/>
                </a:avLst>
              </a:prstGeom>
              <a:grp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pSp>
      </p:grpSp>
      <p:grpSp>
        <p:nvGrpSpPr>
          <p:cNvPr id="10" name="Group 8"/>
          <p:cNvGrpSpPr/>
          <p:nvPr/>
        </p:nvGrpSpPr>
        <p:grpSpPr bwMode="auto">
          <a:xfrm>
            <a:off x="606444" y="3322413"/>
            <a:ext cx="5311775" cy="688975"/>
            <a:chOff x="720" y="1392"/>
            <a:chExt cx="4058" cy="480"/>
          </a:xfrm>
          <a:solidFill>
            <a:srgbClr val="CFDA42"/>
          </a:solidFill>
        </p:grpSpPr>
        <p:sp>
          <p:nvSpPr>
            <p:cNvPr id="45" name="AutoShape 9"/>
            <p:cNvSpPr>
              <a:spLocks noChangeArrowheads="1"/>
            </p:cNvSpPr>
            <p:nvPr/>
          </p:nvSpPr>
          <p:spPr bwMode="auto">
            <a:xfrm>
              <a:off x="720" y="1392"/>
              <a:ext cx="4058" cy="480"/>
            </a:xfrm>
            <a:prstGeom prst="roundRect">
              <a:avLst>
                <a:gd name="adj" fmla="val 17509"/>
              </a:avLst>
            </a:prstGeom>
            <a:grpFill/>
            <a:ln w="9525">
              <a:no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楷体_GB2312" pitchFamily="49" charset="-122"/>
                  <a:ea typeface="楷体_GB2312" pitchFamily="49" charset="-122"/>
                  <a:cs typeface="Arial" panose="020B0604020202020204" pitchFamily="34" charset="0"/>
                </a:rPr>
                <a:t>科学理性对待艾滋病感染者</a:t>
              </a:r>
              <a:endParaRPr kumimoji="0" lang="zh-CN" altLang="en-US"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Arial" panose="020B0604020202020204" pitchFamily="34" charset="0"/>
              </a:endParaRPr>
            </a:p>
          </p:txBody>
        </p:sp>
        <p:grpSp>
          <p:nvGrpSpPr>
            <p:cNvPr id="11" name="Group 10"/>
            <p:cNvGrpSpPr/>
            <p:nvPr/>
          </p:nvGrpSpPr>
          <p:grpSpPr bwMode="auto">
            <a:xfrm>
              <a:off x="730" y="1407"/>
              <a:ext cx="4043" cy="444"/>
              <a:chOff x="744" y="1407"/>
              <a:chExt cx="3988" cy="444"/>
            </a:xfrm>
            <a:grpFill/>
          </p:grpSpPr>
          <p:sp>
            <p:nvSpPr>
              <p:cNvPr id="47" name="AutoShape 11"/>
              <p:cNvSpPr>
                <a:spLocks noChangeArrowheads="1"/>
              </p:cNvSpPr>
              <p:nvPr/>
            </p:nvSpPr>
            <p:spPr bwMode="gray">
              <a:xfrm>
                <a:off x="744" y="1736"/>
                <a:ext cx="3988" cy="115"/>
              </a:xfrm>
              <a:prstGeom prst="roundRect">
                <a:avLst>
                  <a:gd name="adj" fmla="val 50000"/>
                </a:avLst>
              </a:prstGeom>
              <a:grp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8" name="AutoShape 12"/>
              <p:cNvSpPr>
                <a:spLocks noChangeArrowheads="1"/>
              </p:cNvSpPr>
              <p:nvPr/>
            </p:nvSpPr>
            <p:spPr bwMode="gray">
              <a:xfrm>
                <a:off x="744" y="1407"/>
                <a:ext cx="3988" cy="115"/>
              </a:xfrm>
              <a:prstGeom prst="roundRect">
                <a:avLst>
                  <a:gd name="adj" fmla="val 50000"/>
                </a:avLst>
              </a:prstGeom>
              <a:grp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85775" y="2133599"/>
            <a:ext cx="8334375" cy="3668713"/>
          </a:xfrm>
        </p:spPr>
        <p:txBody>
          <a:bodyPr/>
          <a:lstStyle/>
          <a:p>
            <a:r>
              <a:rPr lang="zh-CN" altLang="en-US" dirty="0" smtClean="0"/>
              <a:t>艾滋病自愿免费咨询检测</a:t>
            </a:r>
            <a:endParaRPr lang="en-US" altLang="zh-CN" dirty="0" smtClean="0"/>
          </a:p>
          <a:p>
            <a:r>
              <a:rPr lang="zh-CN" altLang="en-US" dirty="0" smtClean="0"/>
              <a:t>艾滋病病人免费抗病毒药物治疗</a:t>
            </a:r>
            <a:endParaRPr lang="en-US" altLang="zh-CN" dirty="0" smtClean="0"/>
          </a:p>
          <a:p>
            <a:r>
              <a:rPr lang="zh-CN" altLang="en-US" dirty="0" smtClean="0"/>
              <a:t>感染艾滋病病毒孕产妇免费母婴阻断治疗</a:t>
            </a:r>
            <a:endParaRPr lang="en-US" altLang="zh-CN" dirty="0" smtClean="0"/>
          </a:p>
          <a:p>
            <a:r>
              <a:rPr lang="zh-CN" altLang="en-US" dirty="0" smtClean="0"/>
              <a:t>艾滋病遗孤免费义务教育</a:t>
            </a:r>
            <a:endParaRPr lang="en-US" altLang="zh-CN" dirty="0" smtClean="0"/>
          </a:p>
          <a:p>
            <a:r>
              <a:rPr lang="zh-CN" altLang="en-US" dirty="0" smtClean="0"/>
              <a:t>对生活困难的艾滋病病毒感染者和病人进行生活救助</a:t>
            </a:r>
            <a:endParaRPr lang="zh-CN" altLang="en-US" dirty="0"/>
          </a:p>
        </p:txBody>
      </p:sp>
      <p:sp>
        <p:nvSpPr>
          <p:cNvPr id="4" name="矩形 3"/>
          <p:cNvSpPr/>
          <p:nvPr/>
        </p:nvSpPr>
        <p:spPr>
          <a:xfrm>
            <a:off x="773647" y="1131126"/>
            <a:ext cx="3578223" cy="769441"/>
          </a:xfrm>
          <a:prstGeom prst="rect">
            <a:avLst/>
          </a:prstGeom>
          <a:noFill/>
        </p:spPr>
        <p:txBody>
          <a:bodyPr wrap="none" lIns="91440" tIns="45720" rIns="91440" bIns="45720">
            <a:spAutoFit/>
          </a:bodyPr>
          <a:lstStyle/>
          <a:p>
            <a:pPr algn="ctr"/>
            <a:r>
              <a:rPr lang="zh-CN" altLang="en-US"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“四免一关怀”</a:t>
            </a:r>
            <a:endParaRPr lang="zh-CN" alt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300038" y="725488"/>
            <a:ext cx="5043487" cy="647700"/>
          </a:xfrm>
        </p:spPr>
        <p:txBody>
          <a:bodyPr vert="horz" wrap="square" lIns="0" tIns="45720" rIns="0" bIns="45720" anchor="t" anchorCtr="0"/>
          <a:lstStyle/>
          <a:p>
            <a:r>
              <a:rPr lang="zh-CN" altLang="en-US" dirty="0">
                <a:ea typeface="宋体" panose="02010600030101010101" pitchFamily="2" charset="-122"/>
              </a:rPr>
              <a:t>我县“四免一关怀”具体措施</a:t>
            </a:r>
            <a:endParaRPr lang="zh-CN" altLang="en-US" dirty="0">
              <a:ea typeface="宋体" panose="02010600030101010101" pitchFamily="2" charset="-122"/>
            </a:endParaRPr>
          </a:p>
        </p:txBody>
      </p:sp>
      <p:sp>
        <p:nvSpPr>
          <p:cNvPr id="50179" name="内容占位符 2"/>
          <p:cNvSpPr>
            <a:spLocks noGrp="1"/>
          </p:cNvSpPr>
          <p:nvPr>
            <p:ph idx="1"/>
          </p:nvPr>
        </p:nvSpPr>
        <p:spPr/>
        <p:txBody>
          <a:bodyPr vert="horz" wrap="square" lIns="0" tIns="0" rIns="0" bIns="0" anchor="t" anchorCtr="0"/>
          <a:lstStyle/>
          <a:p>
            <a:r>
              <a:rPr lang="zh-CN" altLang="en-US" dirty="0">
                <a:ea typeface="宋体" panose="02010600030101010101" pitchFamily="2" charset="-122"/>
              </a:rPr>
              <a:t>“四免”：免费咨询检测、免费抗病毒药物治疗、免费母婴阻断、遗孤免费义务教育。</a:t>
            </a:r>
            <a:endParaRPr lang="en-US" altLang="zh-CN" dirty="0">
              <a:ea typeface="宋体" panose="02010600030101010101" pitchFamily="2" charset="-122"/>
            </a:endParaRPr>
          </a:p>
          <a:p>
            <a:r>
              <a:rPr lang="zh-CN" altLang="en-US" dirty="0">
                <a:ea typeface="宋体" panose="02010600030101010101" pitchFamily="2" charset="-122"/>
              </a:rPr>
              <a:t>“一关怀”：对生活困难的艾滋病病毒感染者和病人进行生活救助。</a:t>
            </a:r>
            <a:endParaRPr lang="en-US" altLang="zh-CN" dirty="0">
              <a:ea typeface="宋体" panose="02010600030101010101" pitchFamily="2" charset="-122"/>
            </a:endParaRPr>
          </a:p>
          <a:p>
            <a:pPr>
              <a:buNone/>
            </a:pPr>
            <a:r>
              <a:rPr lang="zh-CN" altLang="en-US" dirty="0">
                <a:ea typeface="宋体" panose="02010600030101010101" pitchFamily="2" charset="-122"/>
              </a:rPr>
              <a:t>我县具体政策：</a:t>
            </a:r>
            <a:endParaRPr lang="en-US" altLang="zh-CN" dirty="0">
              <a:ea typeface="宋体" panose="02010600030101010101" pitchFamily="2" charset="-122"/>
            </a:endParaRPr>
          </a:p>
          <a:p>
            <a:pPr>
              <a:buNone/>
            </a:pPr>
            <a:r>
              <a:rPr lang="en-US" altLang="zh-CN" sz="2400" dirty="0">
                <a:ea typeface="宋体" panose="02010600030101010101" pitchFamily="2" charset="-122"/>
              </a:rPr>
              <a:t>         1</a:t>
            </a:r>
            <a:r>
              <a:rPr lang="zh-CN" altLang="en-US" sz="2400" dirty="0">
                <a:ea typeface="宋体" panose="02010600030101010101" pitchFamily="2" charset="-122"/>
              </a:rPr>
              <a:t>、符合当地低保救助条件的办理低保。</a:t>
            </a:r>
            <a:endParaRPr lang="en-US" altLang="zh-CN" sz="2400" dirty="0">
              <a:ea typeface="宋体" panose="02010600030101010101" pitchFamily="2" charset="-122"/>
            </a:endParaRPr>
          </a:p>
          <a:p>
            <a:pPr>
              <a:buNone/>
            </a:pPr>
            <a:r>
              <a:rPr lang="en-US" altLang="zh-CN" sz="2400" dirty="0">
                <a:ea typeface="宋体" panose="02010600030101010101" pitchFamily="2" charset="-122"/>
              </a:rPr>
              <a:t>         2</a:t>
            </a:r>
            <a:r>
              <a:rPr lang="zh-CN" altLang="en-US" sz="2400" dirty="0">
                <a:ea typeface="宋体" panose="02010600030101010101" pitchFamily="2" charset="-122"/>
              </a:rPr>
              <a:t>、符合事实无人抚养认定的艾滋病儿童及受影响儿童可领取困难补助。</a:t>
            </a:r>
            <a:endParaRPr lang="en-US" altLang="zh-CN" sz="2400" dirty="0">
              <a:ea typeface="宋体" panose="02010600030101010101" pitchFamily="2" charset="-122"/>
            </a:endParaRPr>
          </a:p>
          <a:p>
            <a:pPr>
              <a:buNone/>
            </a:pPr>
            <a:endParaRPr lang="en-US" altLang="zh-CN" dirty="0">
              <a:ea typeface="宋体" panose="02010600030101010101" pitchFamily="2" charset="-122"/>
            </a:endParaRPr>
          </a:p>
          <a:p>
            <a:endParaRPr lang="zh-CN" altLang="en-US" dirty="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vert="horz" wrap="square" lIns="0" tIns="45720" rIns="0" bIns="45720" anchor="t" anchorCtr="0"/>
          <a:lstStyle/>
          <a:p>
            <a:r>
              <a:rPr lang="zh-CN" altLang="en-US" sz="2400" b="0" dirty="0">
                <a:ea typeface="宋体" panose="02010600030101010101" pitchFamily="2" charset="-122"/>
              </a:rPr>
              <a:t>五、乡村艾滋病防治的重点</a:t>
            </a:r>
            <a:br>
              <a:rPr lang="zh-CN" altLang="en-US" sz="2400" b="0" dirty="0">
                <a:ea typeface="宋体" panose="02010600030101010101" pitchFamily="2" charset="-122"/>
              </a:rPr>
            </a:br>
            <a:endParaRPr lang="zh-CN" altLang="en-US" dirty="0">
              <a:ea typeface="宋体" panose="02010600030101010101" pitchFamily="2" charset="-122"/>
            </a:endParaRPr>
          </a:p>
        </p:txBody>
      </p:sp>
      <p:sp>
        <p:nvSpPr>
          <p:cNvPr id="53251" name="内容占位符 2"/>
          <p:cNvSpPr>
            <a:spLocks noGrp="1"/>
          </p:cNvSpPr>
          <p:nvPr>
            <p:ph idx="1"/>
          </p:nvPr>
        </p:nvSpPr>
        <p:spPr>
          <a:xfrm>
            <a:off x="1619250" y="1586230"/>
            <a:ext cx="4959350" cy="4312920"/>
          </a:xfrm>
        </p:spPr>
        <p:txBody>
          <a:bodyPr vert="horz" wrap="square" lIns="0" tIns="0" rIns="0" bIns="0" anchor="t" anchorCtr="0"/>
          <a:lstStyle/>
          <a:p>
            <a:pPr>
              <a:buNone/>
            </a:pPr>
            <a:r>
              <a:rPr lang="zh-CN" altLang="en-US" dirty="0">
                <a:ea typeface="宋体" panose="02010600030101010101" pitchFamily="2" charset="-122"/>
              </a:rPr>
              <a:t>（一）重点人群关注</a:t>
            </a:r>
            <a:endParaRPr lang="en-US" altLang="zh-CN" dirty="0">
              <a:ea typeface="宋体" panose="02010600030101010101" pitchFamily="2" charset="-122"/>
            </a:endParaRPr>
          </a:p>
          <a:p>
            <a:r>
              <a:rPr lang="zh-CN" altLang="en-US" dirty="0">
                <a:ea typeface="宋体" panose="02010600030101010101" pitchFamily="2" charset="-122"/>
              </a:rPr>
              <a:t>外出</a:t>
            </a:r>
            <a:r>
              <a:rPr lang="en-US" altLang="zh-CN" dirty="0">
                <a:ea typeface="宋体" panose="02010600030101010101" pitchFamily="2" charset="-122"/>
              </a:rPr>
              <a:t>/</a:t>
            </a:r>
            <a:r>
              <a:rPr lang="zh-CN" altLang="en-US" dirty="0">
                <a:ea typeface="宋体" panose="02010600030101010101" pitchFamily="2" charset="-122"/>
              </a:rPr>
              <a:t>外入务工的流动人员</a:t>
            </a:r>
            <a:endParaRPr lang="en-US" altLang="zh-CN" dirty="0">
              <a:ea typeface="宋体" panose="02010600030101010101" pitchFamily="2" charset="-122"/>
            </a:endParaRPr>
          </a:p>
          <a:p>
            <a:r>
              <a:rPr lang="zh-CN" altLang="en-US" dirty="0">
                <a:ea typeface="宋体" panose="02010600030101010101" pitchFamily="2" charset="-122"/>
              </a:rPr>
              <a:t>留守妇女</a:t>
            </a:r>
            <a:endParaRPr lang="en-US" altLang="zh-CN" dirty="0">
              <a:ea typeface="宋体" panose="02010600030101010101" pitchFamily="2" charset="-122"/>
            </a:endParaRPr>
          </a:p>
          <a:p>
            <a:r>
              <a:rPr lang="zh-CN" altLang="en-US" dirty="0">
                <a:ea typeface="宋体" panose="02010600030101010101" pitchFamily="2" charset="-122"/>
              </a:rPr>
              <a:t>空巢老人</a:t>
            </a:r>
            <a:endParaRPr lang="en-US" altLang="zh-CN" dirty="0">
              <a:ea typeface="宋体" panose="02010600030101010101" pitchFamily="2" charset="-122"/>
            </a:endParaRPr>
          </a:p>
          <a:p>
            <a:pPr>
              <a:buNone/>
            </a:pPr>
            <a:r>
              <a:rPr lang="zh-CN" altLang="en-US" dirty="0">
                <a:ea typeface="宋体" panose="02010600030101010101" pitchFamily="2" charset="-122"/>
              </a:rPr>
              <a:t>（二）宣传教育</a:t>
            </a:r>
            <a:endParaRPr lang="en-US" altLang="zh-CN" dirty="0">
              <a:ea typeface="宋体" panose="02010600030101010101" pitchFamily="2" charset="-122"/>
            </a:endParaRPr>
          </a:p>
          <a:p>
            <a:r>
              <a:rPr lang="zh-CN" altLang="en-US" dirty="0">
                <a:ea typeface="宋体" panose="02010600030101010101" pitchFamily="2" charset="-122"/>
              </a:rPr>
              <a:t>面对面</a:t>
            </a:r>
            <a:endParaRPr lang="en-US" altLang="zh-CN" dirty="0">
              <a:ea typeface="宋体" panose="02010600030101010101" pitchFamily="2" charset="-122"/>
            </a:endParaRPr>
          </a:p>
          <a:p>
            <a:r>
              <a:rPr lang="zh-CN" altLang="en-US" dirty="0">
                <a:ea typeface="宋体" panose="02010600030101010101" pitchFamily="2" charset="-122"/>
              </a:rPr>
              <a:t>微信、短信信息推送</a:t>
            </a:r>
            <a:endParaRPr lang="en-US" altLang="zh-CN" dirty="0">
              <a:ea typeface="宋体" panose="02010600030101010101" pitchFamily="2" charset="-122"/>
            </a:endParaRPr>
          </a:p>
          <a:p>
            <a:r>
              <a:rPr lang="zh-CN" altLang="en-US" dirty="0">
                <a:ea typeface="宋体" panose="02010600030101010101" pitchFamily="2" charset="-122"/>
              </a:rPr>
              <a:t>喇叭广播</a:t>
            </a:r>
            <a:endParaRPr lang="en-US" altLang="zh-CN" dirty="0">
              <a:ea typeface="宋体" panose="02010600030101010101" pitchFamily="2" charset="-122"/>
            </a:endParaRPr>
          </a:p>
          <a:p>
            <a:pPr>
              <a:buNone/>
            </a:pPr>
            <a:r>
              <a:rPr lang="zh-CN" altLang="en-US" dirty="0">
                <a:ea typeface="宋体" panose="02010600030101010101" pitchFamily="2" charset="-122"/>
              </a:rPr>
              <a:t>（三）积极动员</a:t>
            </a:r>
            <a:r>
              <a:rPr lang="zh-CN" altLang="en-US" dirty="0" smtClean="0">
                <a:ea typeface="宋体" panose="02010600030101010101" pitchFamily="2" charset="-122"/>
              </a:rPr>
              <a:t>检测</a:t>
            </a:r>
            <a:endParaRPr lang="en-US" altLang="zh-CN" dirty="0" smtClean="0">
              <a:ea typeface="宋体" panose="02010600030101010101" pitchFamily="2" charset="-122"/>
            </a:endParaRPr>
          </a:p>
          <a:p>
            <a:pPr>
              <a:buNone/>
            </a:pPr>
            <a:r>
              <a:rPr lang="zh-CN" altLang="en-US" dirty="0" smtClean="0">
                <a:solidFill>
                  <a:srgbClr val="FF0000"/>
                </a:solidFill>
                <a:ea typeface="宋体" panose="02010600030101010101" pitchFamily="2" charset="-122"/>
              </a:rPr>
              <a:t>（四）支持和鼓励卫健系统开展艾滋病防治</a:t>
            </a:r>
            <a:endParaRPr lang="en-US" altLang="zh-CN" dirty="0">
              <a:solidFill>
                <a:srgbClr val="FF0000"/>
              </a:solidFill>
              <a:ea typeface="宋体" panose="02010600030101010101" pitchFamily="2" charset="-122"/>
            </a:endParaRPr>
          </a:p>
          <a:p>
            <a:pPr>
              <a:buNone/>
            </a:pPr>
            <a:endParaRPr lang="en-US" altLang="zh-CN" dirty="0">
              <a:ea typeface="宋体" panose="02010600030101010101" pitchFamily="2" charset="-122"/>
            </a:endParaRPr>
          </a:p>
          <a:p>
            <a:endParaRPr lang="en-US" altLang="zh-CN" dirty="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txBox="1"/>
          <p:nvPr/>
        </p:nvSpPr>
        <p:spPr>
          <a:xfrm>
            <a:off x="628650" y="6356350"/>
            <a:ext cx="2057400" cy="365125"/>
          </a:xfrm>
          <a:prstGeom prst="rect">
            <a:avLst/>
          </a:prstGeom>
          <a:noFill/>
          <a:ln w="9525">
            <a:noFill/>
          </a:ln>
        </p:spPr>
        <p:txBody>
          <a:bodyPr anchor="ctr" anchorCtr="0"/>
          <a:lstStyle/>
          <a:p>
            <a:pPr defTabSz="685800"/>
            <a:fld id="{BB962C8B-B14F-4D97-AF65-F5344CB8AC3E}" type="datetime1">
              <a:rPr lang="zh-CN" altLang="en-US" sz="900" dirty="0">
                <a:solidFill>
                  <a:srgbClr val="898989"/>
                </a:solidFill>
                <a:latin typeface="Arial" panose="020B0604020202020204" pitchFamily="34" charset="0"/>
                <a:ea typeface="宋体" panose="02010600030101010101" pitchFamily="2" charset="-122"/>
              </a:rPr>
            </a:fld>
            <a:endParaRPr lang="zh-CN" altLang="en-US" sz="900" dirty="0">
              <a:solidFill>
                <a:srgbClr val="898989"/>
              </a:solidFill>
              <a:latin typeface="Arial" panose="020B0604020202020204" pitchFamily="34" charset="0"/>
              <a:ea typeface="宋体" panose="02010600030101010101" pitchFamily="2" charset="-122"/>
            </a:endParaRPr>
          </a:p>
        </p:txBody>
      </p:sp>
      <p:sp>
        <p:nvSpPr>
          <p:cNvPr id="54275" name="Slide Number Placeholder 5"/>
          <p:cNvSpPr txBox="1"/>
          <p:nvPr/>
        </p:nvSpPr>
        <p:spPr>
          <a:xfrm>
            <a:off x="6457950" y="6356350"/>
            <a:ext cx="2057400" cy="365125"/>
          </a:xfrm>
          <a:prstGeom prst="rect">
            <a:avLst/>
          </a:prstGeom>
          <a:noFill/>
          <a:ln w="9525">
            <a:noFill/>
          </a:ln>
        </p:spPr>
        <p:txBody>
          <a:bodyPr anchor="ctr" anchorCtr="0"/>
          <a:lstStyle/>
          <a:p>
            <a:pPr algn="r" defTabSz="685800"/>
            <a:fld id="{9A0DB2DC-4C9A-4742-B13C-FB6460FD3503}" type="slidenum">
              <a:rPr lang="zh-CN" altLang="en-US" sz="900" dirty="0">
                <a:solidFill>
                  <a:srgbClr val="898989"/>
                </a:solidFill>
                <a:latin typeface="Arial" panose="020B0604020202020204" pitchFamily="34" charset="0"/>
                <a:ea typeface="宋体" panose="02010600030101010101" pitchFamily="2" charset="-122"/>
              </a:rPr>
            </a:fld>
            <a:endParaRPr lang="zh-CN" altLang="en-US" sz="900" dirty="0">
              <a:solidFill>
                <a:srgbClr val="898989"/>
              </a:solidFill>
              <a:latin typeface="Arial" panose="020B0604020202020204" pitchFamily="34" charset="0"/>
              <a:ea typeface="宋体" panose="02010600030101010101" pitchFamily="2" charset="-122"/>
            </a:endParaRPr>
          </a:p>
        </p:txBody>
      </p:sp>
      <p:grpSp>
        <p:nvGrpSpPr>
          <p:cNvPr id="2" name="组合 2"/>
          <p:cNvGrpSpPr/>
          <p:nvPr/>
        </p:nvGrpSpPr>
        <p:grpSpPr>
          <a:xfrm>
            <a:off x="3976584" y="1040812"/>
            <a:ext cx="1535551" cy="2047395"/>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 name="组合 5"/>
          <p:cNvGrpSpPr/>
          <p:nvPr/>
        </p:nvGrpSpPr>
        <p:grpSpPr>
          <a:xfrm>
            <a:off x="2632672" y="1555984"/>
            <a:ext cx="1535551" cy="2047395"/>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8"/>
          <p:cNvGrpSpPr/>
          <p:nvPr/>
        </p:nvGrpSpPr>
        <p:grpSpPr>
          <a:xfrm>
            <a:off x="1470052" y="1028716"/>
            <a:ext cx="1535551" cy="204739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 name="组合 11"/>
          <p:cNvGrpSpPr/>
          <p:nvPr/>
        </p:nvGrpSpPr>
        <p:grpSpPr>
          <a:xfrm>
            <a:off x="5034316" y="1988537"/>
            <a:ext cx="1535551" cy="2047395"/>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4280" name="矩形 14"/>
          <p:cNvSpPr/>
          <p:nvPr/>
        </p:nvSpPr>
        <p:spPr>
          <a:xfrm>
            <a:off x="1801813" y="1544638"/>
            <a:ext cx="889000" cy="938212"/>
          </a:xfrm>
          <a:prstGeom prst="rect">
            <a:avLst/>
          </a:prstGeom>
          <a:noFill/>
          <a:ln w="9525">
            <a:noFill/>
          </a:ln>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谢</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54281" name="矩形 15"/>
          <p:cNvSpPr/>
          <p:nvPr/>
        </p:nvSpPr>
        <p:spPr>
          <a:xfrm>
            <a:off x="2981325" y="2225675"/>
            <a:ext cx="889000" cy="938213"/>
          </a:xfrm>
          <a:prstGeom prst="rect">
            <a:avLst/>
          </a:prstGeom>
          <a:noFill/>
          <a:ln w="9525">
            <a:noFill/>
          </a:ln>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谢</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54282" name="矩形 16"/>
          <p:cNvSpPr/>
          <p:nvPr/>
        </p:nvSpPr>
        <p:spPr>
          <a:xfrm>
            <a:off x="4240213" y="1635125"/>
            <a:ext cx="881380" cy="937260"/>
          </a:xfrm>
          <a:prstGeom prst="rect">
            <a:avLst/>
          </a:prstGeom>
          <a:noFill/>
          <a:ln w="9525">
            <a:noFill/>
          </a:ln>
        </p:spPr>
        <p:txBody>
          <a:bodyPr wrap="none">
            <a:spAutoFit/>
          </a:bodyPr>
          <a:lstStyle/>
          <a:p>
            <a:r>
              <a:rPr lang="zh-CN" altLang="en-US" sz="5500" dirty="0">
                <a:solidFill>
                  <a:schemeClr val="accent1"/>
                </a:solidFill>
                <a:latin typeface="微软雅黑" panose="020B0503020204020204" pitchFamily="34" charset="-122"/>
                <a:ea typeface="微软雅黑" panose="020B0503020204020204" pitchFamily="34" charset="-122"/>
              </a:rPr>
              <a:t>聆</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54283" name="矩形 17"/>
          <p:cNvSpPr/>
          <p:nvPr/>
        </p:nvSpPr>
        <p:spPr>
          <a:xfrm>
            <a:off x="5384800" y="2487613"/>
            <a:ext cx="881380" cy="1783715"/>
          </a:xfrm>
          <a:prstGeom prst="rect">
            <a:avLst/>
          </a:prstGeom>
          <a:noFill/>
          <a:ln w="9525">
            <a:noFill/>
          </a:ln>
        </p:spPr>
        <p:txBody>
          <a:bodyPr wrap="none">
            <a:spAutoFit/>
          </a:bodyPr>
          <a:lstStyle/>
          <a:p>
            <a:pPr algn="l"/>
            <a:r>
              <a:rPr lang="zh-CN" altLang="en-US" sz="5500" dirty="0">
                <a:solidFill>
                  <a:schemeClr val="accent1"/>
                </a:solidFill>
                <a:latin typeface="微软雅黑" panose="020B0503020204020204" pitchFamily="34" charset="-122"/>
                <a:ea typeface="微软雅黑" panose="020B0503020204020204" pitchFamily="34" charset="-122"/>
                <a:sym typeface="+mn-ea"/>
              </a:rPr>
              <a:t>听</a:t>
            </a:r>
            <a:endParaRPr lang="zh-CN" altLang="en-US" sz="5500" dirty="0">
              <a:solidFill>
                <a:schemeClr val="accent1"/>
              </a:solidFill>
              <a:latin typeface="微软雅黑" panose="020B0503020204020204" pitchFamily="34" charset="-122"/>
              <a:ea typeface="微软雅黑" panose="020B0503020204020204" pitchFamily="34" charset="-122"/>
            </a:endParaRPr>
          </a:p>
          <a:p>
            <a:pPr algn="l"/>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19" name="椭圆 18"/>
          <p:cNvSpPr/>
          <p:nvPr/>
        </p:nvSpPr>
        <p:spPr>
          <a:xfrm>
            <a:off x="4598988" y="4384675"/>
            <a:ext cx="500063" cy="668338"/>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0" name="椭圆 19"/>
          <p:cNvSpPr/>
          <p:nvPr/>
        </p:nvSpPr>
        <p:spPr>
          <a:xfrm>
            <a:off x="5740400" y="4684713"/>
            <a:ext cx="274638" cy="36671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1" name="椭圆 20"/>
          <p:cNvSpPr/>
          <p:nvPr/>
        </p:nvSpPr>
        <p:spPr>
          <a:xfrm>
            <a:off x="2574925" y="4684713"/>
            <a:ext cx="274638" cy="36671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2" name="椭圆 21"/>
          <p:cNvSpPr/>
          <p:nvPr/>
        </p:nvSpPr>
        <p:spPr>
          <a:xfrm>
            <a:off x="2279650" y="4843463"/>
            <a:ext cx="136525" cy="18256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3" name="椭圆 22"/>
          <p:cNvSpPr/>
          <p:nvPr/>
        </p:nvSpPr>
        <p:spPr>
          <a:xfrm>
            <a:off x="6199188" y="4691063"/>
            <a:ext cx="274638" cy="36671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4" name="椭圆 23"/>
          <p:cNvSpPr/>
          <p:nvPr/>
        </p:nvSpPr>
        <p:spPr>
          <a:xfrm>
            <a:off x="3086100" y="4681538"/>
            <a:ext cx="136525" cy="18256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5" name="椭圆 24"/>
          <p:cNvSpPr/>
          <p:nvPr/>
        </p:nvSpPr>
        <p:spPr>
          <a:xfrm>
            <a:off x="6577013" y="4856163"/>
            <a:ext cx="136525" cy="18256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6" name="椭圆 25"/>
          <p:cNvSpPr/>
          <p:nvPr/>
        </p:nvSpPr>
        <p:spPr>
          <a:xfrm>
            <a:off x="3873500" y="4727575"/>
            <a:ext cx="250825" cy="333375"/>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7" name="椭圆 26"/>
          <p:cNvSpPr/>
          <p:nvPr/>
        </p:nvSpPr>
        <p:spPr>
          <a:xfrm>
            <a:off x="6750050" y="4683125"/>
            <a:ext cx="274638" cy="36671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8" name="椭圆 27"/>
          <p:cNvSpPr/>
          <p:nvPr/>
        </p:nvSpPr>
        <p:spPr>
          <a:xfrm>
            <a:off x="4175125" y="4692650"/>
            <a:ext cx="274638" cy="36671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9" name="椭圆 28"/>
          <p:cNvSpPr/>
          <p:nvPr/>
        </p:nvSpPr>
        <p:spPr>
          <a:xfrm>
            <a:off x="7383463" y="4759325"/>
            <a:ext cx="136525" cy="18256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0" name="椭圆 29"/>
          <p:cNvSpPr/>
          <p:nvPr/>
        </p:nvSpPr>
        <p:spPr>
          <a:xfrm>
            <a:off x="5924550" y="4438650"/>
            <a:ext cx="274638" cy="36671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1" name="椭圆 30"/>
          <p:cNvSpPr/>
          <p:nvPr/>
        </p:nvSpPr>
        <p:spPr>
          <a:xfrm>
            <a:off x="2093913" y="4856163"/>
            <a:ext cx="136525" cy="18415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2" name="椭圆 31"/>
          <p:cNvSpPr/>
          <p:nvPr/>
        </p:nvSpPr>
        <p:spPr>
          <a:xfrm>
            <a:off x="4529138" y="4487863"/>
            <a:ext cx="138113" cy="18256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3" name="椭圆 32"/>
          <p:cNvSpPr/>
          <p:nvPr/>
        </p:nvSpPr>
        <p:spPr>
          <a:xfrm>
            <a:off x="3228975" y="4610100"/>
            <a:ext cx="322263" cy="428625"/>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4" name="椭圆 33"/>
          <p:cNvSpPr/>
          <p:nvPr/>
        </p:nvSpPr>
        <p:spPr>
          <a:xfrm>
            <a:off x="5099050" y="4679950"/>
            <a:ext cx="274638" cy="36671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5" name="椭圆 34"/>
          <p:cNvSpPr/>
          <p:nvPr/>
        </p:nvSpPr>
        <p:spPr>
          <a:xfrm>
            <a:off x="1230313" y="4684713"/>
            <a:ext cx="274638" cy="36671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6" name="椭圆 35"/>
          <p:cNvSpPr/>
          <p:nvPr/>
        </p:nvSpPr>
        <p:spPr>
          <a:xfrm>
            <a:off x="944563" y="4859338"/>
            <a:ext cx="138113" cy="18415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7" name="椭圆 36"/>
          <p:cNvSpPr/>
          <p:nvPr/>
        </p:nvSpPr>
        <p:spPr>
          <a:xfrm>
            <a:off x="2795588" y="4440238"/>
            <a:ext cx="274638" cy="36671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8" name="椭圆 37"/>
          <p:cNvSpPr/>
          <p:nvPr/>
        </p:nvSpPr>
        <p:spPr>
          <a:xfrm>
            <a:off x="1714500" y="4756150"/>
            <a:ext cx="136525" cy="18256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39" name="椭圆 38"/>
          <p:cNvSpPr/>
          <p:nvPr/>
        </p:nvSpPr>
        <p:spPr>
          <a:xfrm>
            <a:off x="6216650" y="4497388"/>
            <a:ext cx="138113" cy="18256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40" name="椭圆 39"/>
          <p:cNvSpPr/>
          <p:nvPr/>
        </p:nvSpPr>
        <p:spPr>
          <a:xfrm>
            <a:off x="7753350" y="4672013"/>
            <a:ext cx="274638" cy="36671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42" name="Rectangle 3"/>
          <p:cNvSpPr txBox="1">
            <a:spLocks noChangeArrowheads="1"/>
          </p:cNvSpPr>
          <p:nvPr/>
        </p:nvSpPr>
        <p:spPr>
          <a:xfrm>
            <a:off x="2124075" y="3947160"/>
            <a:ext cx="3911600" cy="1636395"/>
          </a:xfrm>
          <a:prstGeom prst="rect">
            <a:avLst/>
          </a:prstGeom>
        </p:spPr>
        <p:txBody>
          <a:bodyPr/>
          <a:lstStyle/>
          <a:p>
            <a:pPr marL="180975" marR="0" indent="-180975" defTabSz="914400" eaLnBrk="0" hangingPunct="0">
              <a:lnSpc>
                <a:spcPct val="90000"/>
              </a:lnSpc>
              <a:spcAft>
                <a:spcPct val="40000"/>
              </a:spcAft>
              <a:buClrTx/>
              <a:buSzTx/>
              <a:buFont typeface="Wingdings" panose="05000000000000000000" pitchFamily="2" charset="2"/>
              <a:buChar char="§"/>
              <a:defRPr/>
            </a:pPr>
            <a:r>
              <a:rPr kumimoji="0" lang="zh-CN" altLang="en-US" sz="2400" b="0" kern="1200" cap="none" spc="0" normalizeH="0" baseline="0" noProof="0" dirty="0">
                <a:solidFill>
                  <a:srgbClr val="FF0000"/>
                </a:solidFill>
                <a:latin typeface="+mn-lt"/>
                <a:ea typeface="宋体" panose="02010600030101010101" pitchFamily="2" charset="-122"/>
                <a:cs typeface="+mn-cs"/>
              </a:rPr>
              <a:t>盐津县疾病预防控制中心</a:t>
            </a:r>
            <a:endParaRPr kumimoji="0" lang="zh-CN" altLang="en-US" sz="2400" b="0" kern="1200" cap="none" spc="0" normalizeH="0" baseline="0" noProof="0" dirty="0">
              <a:solidFill>
                <a:srgbClr val="FF0000"/>
              </a:solidFill>
              <a:latin typeface="+mn-lt"/>
              <a:ea typeface="宋体" panose="02010600030101010101" pitchFamily="2" charset="-122"/>
              <a:cs typeface="+mn-cs"/>
            </a:endParaRPr>
          </a:p>
          <a:p>
            <a:pPr marL="180975" marR="0" indent="-180975" defTabSz="914400" eaLnBrk="0" hangingPunct="0">
              <a:lnSpc>
                <a:spcPct val="90000"/>
              </a:lnSpc>
              <a:spcAft>
                <a:spcPct val="40000"/>
              </a:spcAft>
              <a:buClrTx/>
              <a:buSzTx/>
              <a:buFont typeface="Wingdings" panose="05000000000000000000" pitchFamily="2" charset="2"/>
              <a:buChar char="§"/>
              <a:defRPr/>
            </a:pPr>
            <a:r>
              <a:rPr kumimoji="0" lang="zh-CN" altLang="en-US" sz="2400" b="0" kern="1200" cap="none" spc="0" normalizeH="0" baseline="0" noProof="0" dirty="0">
                <a:latin typeface="+mn-lt"/>
                <a:ea typeface="宋体" panose="02010600030101010101" pitchFamily="2" charset="-122"/>
                <a:cs typeface="+mn-cs"/>
              </a:rPr>
              <a:t>地址：</a:t>
            </a:r>
            <a:r>
              <a:rPr kumimoji="0" lang="zh-CN" sz="2400" b="0" kern="1200" cap="none" spc="0" normalizeH="0" baseline="0" noProof="0" dirty="0">
                <a:latin typeface="+mn-lt"/>
                <a:ea typeface="宋体" panose="02010600030101010101" pitchFamily="2" charset="-122"/>
                <a:cs typeface="+mn-cs"/>
              </a:rPr>
              <a:t>盐津县黄葛槽新区</a:t>
            </a:r>
            <a:r>
              <a:rPr kumimoji="0" lang="zh-CN" altLang="en-US" sz="2400" b="0" kern="1200" cap="none" spc="0" normalizeH="0" baseline="0" noProof="0" dirty="0">
                <a:latin typeface="+mn-lt"/>
                <a:ea typeface="宋体" panose="02010600030101010101" pitchFamily="2" charset="-122"/>
                <a:cs typeface="+mn-cs"/>
              </a:rPr>
              <a:t>  </a:t>
            </a:r>
            <a:endParaRPr kumimoji="0" lang="zh-CN" altLang="en-US" sz="2400" b="0" kern="1200" cap="none" spc="0" normalizeH="0" baseline="0" noProof="0" dirty="0">
              <a:latin typeface="+mn-lt"/>
              <a:ea typeface="宋体" panose="02010600030101010101" pitchFamily="2" charset="-122"/>
              <a:cs typeface="+mn-cs"/>
            </a:endParaRPr>
          </a:p>
          <a:p>
            <a:pPr marL="180975" marR="0" indent="-180975" defTabSz="914400" eaLnBrk="0" hangingPunct="0">
              <a:lnSpc>
                <a:spcPct val="90000"/>
              </a:lnSpc>
              <a:spcAft>
                <a:spcPct val="40000"/>
              </a:spcAft>
              <a:buClrTx/>
              <a:buSzTx/>
              <a:buFont typeface="Wingdings" panose="05000000000000000000" pitchFamily="2" charset="2"/>
              <a:buChar char="§"/>
              <a:defRPr/>
            </a:pPr>
            <a:r>
              <a:rPr kumimoji="0" lang="zh-CN" altLang="en-US" sz="2400" b="0" kern="1200" cap="none" spc="0" normalizeH="0" baseline="0" noProof="0" dirty="0">
                <a:latin typeface="+mn-lt"/>
                <a:ea typeface="宋体" panose="02010600030101010101" pitchFamily="2" charset="-122"/>
                <a:cs typeface="+mn-cs"/>
              </a:rPr>
              <a:t>电话：</a:t>
            </a:r>
            <a:r>
              <a:rPr kumimoji="0" lang="en-US" altLang="zh-CN" sz="2400" b="0" kern="1200" cap="none" spc="0" normalizeH="0" baseline="0" noProof="0" dirty="0">
                <a:latin typeface="+mn-lt"/>
                <a:ea typeface="宋体" panose="02010600030101010101" pitchFamily="2" charset="-122"/>
                <a:cs typeface="+mn-cs"/>
              </a:rPr>
              <a:t>0870-6632057</a:t>
            </a:r>
            <a:endParaRPr kumimoji="0" lang="en-US" altLang="zh-CN" sz="2400" b="0" kern="1200" cap="none" spc="0" normalizeH="0" baseline="0" noProof="0" dirty="0">
              <a:latin typeface="+mn-lt"/>
              <a:ea typeface="宋体" panose="02010600030101010101" pitchFamily="2" charset="-122"/>
              <a:cs typeface="+mn-cs"/>
            </a:endParaRPr>
          </a:p>
        </p:txBody>
      </p:sp>
    </p:spTree>
  </p:cSld>
  <p:clrMapOvr>
    <a:masterClrMapping/>
  </p:clrMapOvr>
  <p:transition spd="med" advClick="0" advTm="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vert="horz" wrap="square" lIns="0" tIns="45720" rIns="0" bIns="45720" anchor="t" anchorCtr="0"/>
          <a:lstStyle/>
          <a:p>
            <a:r>
              <a:rPr lang="zh-CN" altLang="en-US" dirty="0">
                <a:ea typeface="宋体" panose="02010600030101010101" pitchFamily="2" charset="-122"/>
              </a:rPr>
              <a:t>一、</a:t>
            </a:r>
            <a:r>
              <a:rPr lang="zh-CN" altLang="en-US" sz="2800" b="0" dirty="0">
                <a:latin typeface="Calibri" panose="020F0502020204030204" pitchFamily="34" charset="0"/>
                <a:ea typeface="宋体" panose="02010600030101010101" pitchFamily="2" charset="-122"/>
              </a:rPr>
              <a:t>艾滋病流行现状</a:t>
            </a:r>
            <a:br>
              <a:rPr lang="zh-CN" altLang="en-US" sz="2800" b="0" dirty="0">
                <a:latin typeface="Calibri" panose="020F0502020204030204" pitchFamily="34" charset="0"/>
                <a:ea typeface="宋体" panose="02010600030101010101" pitchFamily="2" charset="-122"/>
              </a:rPr>
            </a:br>
            <a:endParaRPr lang="zh-CN" altLang="en-US" dirty="0">
              <a:ea typeface="宋体" panose="02010600030101010101" pitchFamily="2" charset="-122"/>
            </a:endParaRPr>
          </a:p>
        </p:txBody>
      </p:sp>
      <p:sp>
        <p:nvSpPr>
          <p:cNvPr id="10243" name="内容占位符 2"/>
          <p:cNvSpPr>
            <a:spLocks noGrp="1"/>
          </p:cNvSpPr>
          <p:nvPr>
            <p:ph idx="1"/>
          </p:nvPr>
        </p:nvSpPr>
        <p:spPr/>
        <p:txBody>
          <a:bodyPr vert="horz" wrap="square" lIns="0" tIns="0" rIns="0" bIns="0" anchor="t" anchorCtr="0"/>
          <a:lstStyle/>
          <a:p>
            <a:pPr>
              <a:buFont typeface="Wingdings" panose="05000000000000000000" pitchFamily="2" charset="2"/>
              <a:buChar char="l"/>
            </a:pPr>
            <a:r>
              <a:rPr lang="zh-CN" altLang="en-US" dirty="0">
                <a:ea typeface="宋体" panose="02010600030101010101" pitchFamily="2" charset="-122"/>
              </a:rPr>
              <a:t>截至</a:t>
            </a:r>
            <a:r>
              <a:rPr lang="en-US" altLang="zh-CN" dirty="0">
                <a:ea typeface="宋体" panose="02010600030101010101" pitchFamily="2" charset="-122"/>
              </a:rPr>
              <a:t>2020</a:t>
            </a:r>
            <a:r>
              <a:rPr lang="zh-CN" altLang="en-US" dirty="0">
                <a:ea typeface="宋体" panose="02010600030101010101" pitchFamily="2" charset="-122"/>
              </a:rPr>
              <a:t>年底，全球现存活</a:t>
            </a:r>
            <a:r>
              <a:rPr lang="en-US" altLang="zh-CN" dirty="0">
                <a:ea typeface="宋体" panose="02010600030101010101" pitchFamily="2" charset="-122"/>
              </a:rPr>
              <a:t>HIV/AIDS</a:t>
            </a:r>
            <a:r>
              <a:rPr lang="zh-CN" altLang="en-US" dirty="0">
                <a:ea typeface="宋体" panose="02010600030101010101" pitchFamily="2" charset="-122"/>
              </a:rPr>
              <a:t>患者</a:t>
            </a:r>
            <a:r>
              <a:rPr lang="en-US" altLang="zh-CN" dirty="0">
                <a:ea typeface="宋体" panose="02010600030101010101" pitchFamily="2" charset="-122"/>
              </a:rPr>
              <a:t>3770</a:t>
            </a:r>
            <a:r>
              <a:rPr lang="zh-CN" altLang="en-US" dirty="0">
                <a:ea typeface="宋体" panose="02010600030101010101" pitchFamily="2" charset="-122"/>
              </a:rPr>
              <a:t>万，当年新发</a:t>
            </a:r>
            <a:r>
              <a:rPr lang="en-US" altLang="zh-CN" dirty="0">
                <a:ea typeface="宋体" panose="02010600030101010101" pitchFamily="2" charset="-122"/>
              </a:rPr>
              <a:t>HIV</a:t>
            </a:r>
            <a:r>
              <a:rPr lang="zh-CN" altLang="en-US" dirty="0">
                <a:ea typeface="宋体" panose="02010600030101010101" pitchFamily="2" charset="-122"/>
              </a:rPr>
              <a:t>感染者</a:t>
            </a:r>
            <a:r>
              <a:rPr lang="en-US" altLang="zh-CN" dirty="0">
                <a:ea typeface="宋体" panose="02010600030101010101" pitchFamily="2" charset="-122"/>
              </a:rPr>
              <a:t>150</a:t>
            </a:r>
            <a:r>
              <a:rPr lang="zh-CN" altLang="en-US" dirty="0">
                <a:ea typeface="宋体" panose="02010600030101010101" pitchFamily="2" charset="-122"/>
              </a:rPr>
              <a:t>万，有</a:t>
            </a:r>
            <a:r>
              <a:rPr lang="en-US" altLang="zh-CN" dirty="0">
                <a:ea typeface="宋体" panose="02010600030101010101" pitchFamily="2" charset="-122"/>
              </a:rPr>
              <a:t>2750</a:t>
            </a:r>
            <a:r>
              <a:rPr lang="zh-CN" altLang="en-US" dirty="0">
                <a:ea typeface="宋体" panose="02010600030101010101" pitchFamily="2" charset="-122"/>
              </a:rPr>
              <a:t>万人正在接受抗病毒治疗，治疗率为</a:t>
            </a:r>
            <a:r>
              <a:rPr lang="en-US" altLang="zh-CN" dirty="0">
                <a:ea typeface="宋体" panose="02010600030101010101" pitchFamily="2" charset="-122"/>
              </a:rPr>
              <a:t>73%</a:t>
            </a:r>
            <a:r>
              <a:rPr lang="zh-CN" altLang="en-US" dirty="0">
                <a:ea typeface="宋体" panose="02010600030101010101" pitchFamily="2" charset="-122"/>
              </a:rPr>
              <a:t>。</a:t>
            </a:r>
            <a:endParaRPr lang="en-US" altLang="zh-CN" dirty="0">
              <a:ea typeface="宋体" panose="02010600030101010101" pitchFamily="2" charset="-122"/>
            </a:endParaRPr>
          </a:p>
          <a:p>
            <a:pPr>
              <a:buFont typeface="Wingdings" panose="05000000000000000000" pitchFamily="2" charset="2"/>
              <a:buChar char="l"/>
            </a:pPr>
            <a:r>
              <a:rPr lang="en-US" altLang="zh-CN" dirty="0">
                <a:ea typeface="宋体" panose="02010600030101010101" pitchFamily="2" charset="-122"/>
              </a:rPr>
              <a:t>1981</a:t>
            </a:r>
            <a:r>
              <a:rPr lang="zh-CN" altLang="en-US" dirty="0">
                <a:ea typeface="宋体" panose="02010600030101010101" pitchFamily="2" charset="-122"/>
              </a:rPr>
              <a:t>年在全国首次报告发现艾滋病病例，截止到</a:t>
            </a:r>
            <a:r>
              <a:rPr lang="en-US" altLang="zh-CN" dirty="0">
                <a:ea typeface="宋体" panose="02010600030101010101" pitchFamily="2" charset="-122"/>
              </a:rPr>
              <a:t>2021</a:t>
            </a:r>
            <a:r>
              <a:rPr lang="zh-CN" altLang="en-US" dirty="0">
                <a:ea typeface="宋体" panose="02010600030101010101" pitchFamily="2" charset="-122"/>
              </a:rPr>
              <a:t>年</a:t>
            </a:r>
            <a:r>
              <a:rPr lang="en-US" altLang="zh-CN" dirty="0">
                <a:ea typeface="宋体" panose="02010600030101010101" pitchFamily="2" charset="-122"/>
              </a:rPr>
              <a:t>12</a:t>
            </a:r>
            <a:r>
              <a:rPr lang="zh-CN" altLang="en-US" dirty="0">
                <a:ea typeface="宋体" panose="02010600030101010101" pitchFamily="2" charset="-122"/>
              </a:rPr>
              <a:t>月登记在册的病人约</a:t>
            </a:r>
            <a:r>
              <a:rPr lang="en-US" altLang="zh-CN" dirty="0">
                <a:ea typeface="宋体" panose="02010600030101010101" pitchFamily="2" charset="-122"/>
              </a:rPr>
              <a:t>120</a:t>
            </a:r>
            <a:r>
              <a:rPr lang="zh-CN" altLang="en-US" dirty="0">
                <a:ea typeface="宋体" panose="02010600030101010101" pitchFamily="2" charset="-122"/>
              </a:rPr>
              <a:t>万左右，服药率在</a:t>
            </a:r>
            <a:r>
              <a:rPr lang="en-US" altLang="zh-CN" dirty="0">
                <a:ea typeface="宋体" panose="02010600030101010101" pitchFamily="2" charset="-122"/>
              </a:rPr>
              <a:t>90</a:t>
            </a:r>
            <a:r>
              <a:rPr lang="zh-CN" altLang="en-US" dirty="0">
                <a:ea typeface="宋体" panose="02010600030101010101" pitchFamily="2" charset="-122"/>
              </a:rPr>
              <a:t>％以上。</a:t>
            </a:r>
            <a:endParaRPr lang="en-US" altLang="zh-CN" dirty="0">
              <a:ea typeface="宋体" panose="02010600030101010101" pitchFamily="2" charset="-122"/>
            </a:endParaRPr>
          </a:p>
          <a:p>
            <a:pPr>
              <a:buFont typeface="Wingdings" panose="05000000000000000000" pitchFamily="2" charset="2"/>
              <a:buChar char="l"/>
            </a:pPr>
            <a:r>
              <a:rPr lang="zh-CN" altLang="en-US" dirty="0">
                <a:ea typeface="宋体" panose="02010600030101010101" pitchFamily="2" charset="-122"/>
              </a:rPr>
              <a:t>云南省现存活感染者数全国排名第一。</a:t>
            </a:r>
            <a:endParaRPr lang="en-US" altLang="zh-CN" dirty="0">
              <a:ea typeface="宋体" panose="02010600030101010101" pitchFamily="2" charset="-122"/>
            </a:endParaRPr>
          </a:p>
          <a:p>
            <a:pPr>
              <a:buFont typeface="Wingdings" panose="05000000000000000000" pitchFamily="2" charset="2"/>
              <a:buChar char="l"/>
            </a:pPr>
            <a:r>
              <a:rPr lang="zh-CN" altLang="en-US" dirty="0">
                <a:ea typeface="宋体" panose="02010600030101010101" pitchFamily="2" charset="-122"/>
              </a:rPr>
              <a:t>昭通市现存活感染者数全省排名第六。</a:t>
            </a:r>
            <a:endParaRPr lang="en-US" altLang="zh-CN" dirty="0">
              <a:ea typeface="宋体" panose="02010600030101010101" pitchFamily="2" charset="-122"/>
            </a:endParaRPr>
          </a:p>
          <a:p>
            <a:pPr>
              <a:buFont typeface="Wingdings" panose="05000000000000000000" pitchFamily="2" charset="2"/>
              <a:buChar char="l"/>
            </a:pPr>
            <a:r>
              <a:rPr lang="zh-CN" altLang="en-US" dirty="0">
                <a:ea typeface="宋体" panose="02010600030101010101" pitchFamily="2" charset="-122"/>
              </a:rPr>
              <a:t>盐津县现存活感染者和病人数占当地人</a:t>
            </a:r>
            <a:endParaRPr lang="zh-CN" altLang="en-US" dirty="0">
              <a:ea typeface="宋体" panose="02010600030101010101" pitchFamily="2" charset="-122"/>
            </a:endParaRPr>
          </a:p>
          <a:p>
            <a:pPr>
              <a:buFont typeface="Wingdings" panose="05000000000000000000" pitchFamily="2" charset="2"/>
              <a:buChar char="l"/>
            </a:pPr>
            <a:r>
              <a:rPr lang="zh-CN" altLang="en-US" dirty="0">
                <a:ea typeface="宋体" panose="02010600030101010101" pitchFamily="2" charset="-122"/>
              </a:rPr>
              <a:t>口比例在全市排名第四位。</a:t>
            </a:r>
            <a:endParaRPr lang="zh-CN" altLang="en-US" dirty="0">
              <a:ea typeface="宋体" panose="02010600030101010101" pitchFamily="2" charset="-122"/>
            </a:endParaRPr>
          </a:p>
          <a:p>
            <a:pPr marL="0" indent="0">
              <a:buFont typeface="Wingdings" panose="05000000000000000000" pitchFamily="2" charset="2"/>
              <a:buNone/>
            </a:pPr>
            <a:endParaRPr lang="en-US" altLang="zh-CN" dirty="0">
              <a:ea typeface="宋体" panose="02010600030101010101" pitchFamily="2" charset="-122"/>
            </a:endParaRPr>
          </a:p>
          <a:p>
            <a:pPr>
              <a:buNone/>
            </a:pPr>
            <a:endParaRPr lang="zh-CN" altLang="en-US" dirty="0">
              <a:ea typeface="宋体" panose="02010600030101010101" pitchFamily="2" charset="-122"/>
            </a:endParaRPr>
          </a:p>
        </p:txBody>
      </p:sp>
      <p:pic>
        <p:nvPicPr>
          <p:cNvPr id="10244" name="图片 3" descr="202209291664445723468975.jpg"/>
          <p:cNvPicPr>
            <a:picLocks noChangeAspect="1"/>
          </p:cNvPicPr>
          <p:nvPr/>
        </p:nvPicPr>
        <p:blipFill>
          <a:blip r:embed="rId1"/>
          <a:stretch>
            <a:fillRect/>
          </a:stretch>
        </p:blipFill>
        <p:spPr>
          <a:xfrm>
            <a:off x="4923790" y="2645410"/>
            <a:ext cx="4220210" cy="374078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185738" y="406400"/>
            <a:ext cx="5311775" cy="688975"/>
            <a:chOff x="720" y="1392"/>
            <a:chExt cx="4058" cy="480"/>
          </a:xfrm>
        </p:grpSpPr>
        <p:sp>
          <p:nvSpPr>
            <p:cNvPr id="6" name="AutoShape 19"/>
            <p:cNvSpPr>
              <a:spLocks noChangeArrowheads="1"/>
            </p:cNvSpPr>
            <p:nvPr/>
          </p:nvSpPr>
          <p:spPr bwMode="gray">
            <a:xfrm>
              <a:off x="720" y="1392"/>
              <a:ext cx="4058" cy="480"/>
            </a:xfrm>
            <a:prstGeom prst="roundRect">
              <a:avLst>
                <a:gd name="adj" fmla="val 17509"/>
              </a:avLst>
            </a:prstGeom>
            <a:solidFill>
              <a:srgbClr val="CC99FF"/>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pSp>
          <p:nvGrpSpPr>
            <p:cNvPr id="11271" name="Group 20"/>
            <p:cNvGrpSpPr/>
            <p:nvPr/>
          </p:nvGrpSpPr>
          <p:grpSpPr>
            <a:xfrm>
              <a:off x="730" y="1407"/>
              <a:ext cx="4043" cy="444"/>
              <a:chOff x="744" y="1407"/>
              <a:chExt cx="3988" cy="444"/>
            </a:xfrm>
          </p:grpSpPr>
          <p:sp>
            <p:nvSpPr>
              <p:cNvPr id="8" name="AutoShape 21"/>
              <p:cNvSpPr>
                <a:spLocks noChangeArrowheads="1"/>
              </p:cNvSpPr>
              <p:nvPr/>
            </p:nvSpPr>
            <p:spPr bwMode="gray">
              <a:xfrm>
                <a:off x="744" y="1736"/>
                <a:ext cx="3988" cy="115"/>
              </a:xfrm>
              <a:prstGeom prst="roundRect">
                <a:avLst>
                  <a:gd name="adj" fmla="val 50000"/>
                </a:avLst>
              </a:prstGeom>
              <a:solidFill>
                <a:srgbClr val="CC99FF">
                  <a:alpha val="0"/>
                </a:srgbClr>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AutoShape 22"/>
              <p:cNvSpPr>
                <a:spLocks noChangeArrowheads="1"/>
              </p:cNvSpPr>
              <p:nvPr/>
            </p:nvSpPr>
            <p:spPr bwMode="gray">
              <a:xfrm>
                <a:off x="744" y="1407"/>
                <a:ext cx="3988" cy="115"/>
              </a:xfrm>
              <a:prstGeom prst="roundRect">
                <a:avLst>
                  <a:gd name="adj" fmla="val 50000"/>
                </a:avLst>
              </a:prstGeom>
              <a:solidFill>
                <a:srgbClr val="CC99FF"/>
              </a:solidFill>
              <a:ln w="9525">
                <a:noFill/>
                <a:rou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grpSp>
      </p:grpSp>
      <p:sp>
        <p:nvSpPr>
          <p:cNvPr id="11267" name="标题 1"/>
          <p:cNvSpPr>
            <a:spLocks noGrp="1"/>
          </p:cNvSpPr>
          <p:nvPr>
            <p:ph type="title"/>
          </p:nvPr>
        </p:nvSpPr>
        <p:spPr/>
        <p:txBody>
          <a:bodyPr vert="horz" wrap="square" lIns="0" tIns="45720" rIns="0" bIns="45720" anchor="t" anchorCtr="0"/>
          <a:lstStyle/>
          <a:p>
            <a:pPr eaLnBrk="1" hangingPunct="1"/>
            <a:br>
              <a:rPr lang="zh-CN" altLang="en-US" sz="3600" dirty="0">
                <a:latin typeface="楷体_GB2312" pitchFamily="49" charset="-122"/>
                <a:ea typeface="楷体_GB2312" pitchFamily="49" charset="-122"/>
              </a:rPr>
            </a:br>
            <a:endParaRPr lang="zh-CN" altLang="en-US" sz="3600" dirty="0">
              <a:latin typeface="楷体_GB2312" pitchFamily="49" charset="-122"/>
              <a:ea typeface="楷体_GB2312" pitchFamily="49" charset="-122"/>
            </a:endParaRPr>
          </a:p>
        </p:txBody>
      </p:sp>
      <p:sp>
        <p:nvSpPr>
          <p:cNvPr id="9223" name="内容占位符 2"/>
          <p:cNvSpPr>
            <a:spLocks noGrp="1"/>
          </p:cNvSpPr>
          <p:nvPr>
            <p:ph idx="1"/>
          </p:nvPr>
        </p:nvSpPr>
        <p:spPr/>
        <p:txBody>
          <a:bodyPr vert="horz" wrap="square" lIns="0" tIns="0" rIns="0" bIns="0" anchor="t" anchorCtr="0"/>
          <a:lstStyle/>
          <a:p>
            <a:pPr marL="0" indent="0">
              <a:lnSpc>
                <a:spcPct val="150000"/>
              </a:lnSpc>
              <a:buNone/>
            </a:pPr>
            <a:r>
              <a:rPr lang="zh-CN" altLang="en-US" sz="3200" dirty="0">
                <a:solidFill>
                  <a:srgbClr val="0000FF"/>
                </a:solidFill>
                <a:ea typeface="宋体" panose="02010600030101010101" pitchFamily="2" charset="-122"/>
              </a:rPr>
              <a:t>艾滋病是严重危害人类健康的疾病</a:t>
            </a:r>
            <a:endParaRPr lang="en-US" altLang="zh-CN" sz="3200" b="1" dirty="0">
              <a:latin typeface="楷体_GB2312" pitchFamily="49" charset="-122"/>
              <a:ea typeface="楷体_GB2312" pitchFamily="49" charset="-122"/>
            </a:endParaRPr>
          </a:p>
          <a:p>
            <a:pPr marL="0" indent="0">
              <a:lnSpc>
                <a:spcPct val="150000"/>
              </a:lnSpc>
              <a:buNone/>
            </a:pPr>
            <a:r>
              <a:rPr lang="zh-CN" altLang="en-US" sz="3200" b="1" dirty="0">
                <a:ea typeface="楷体_GB2312" pitchFamily="49" charset="-122"/>
              </a:rPr>
              <a:t>“</a:t>
            </a:r>
            <a:r>
              <a:rPr lang="zh-CN" altLang="en-US" sz="3200" b="1" dirty="0">
                <a:latin typeface="楷体_GB2312" pitchFamily="49" charset="-122"/>
                <a:ea typeface="楷体_GB2312" pitchFamily="49" charset="-122"/>
              </a:rPr>
              <a:t>获得性免疫缺陷综合症</a:t>
            </a:r>
            <a:r>
              <a:rPr lang="zh-CN" altLang="en-US" sz="3200" b="1" dirty="0">
                <a:ea typeface="楷体_GB2312" pitchFamily="49" charset="-122"/>
              </a:rPr>
              <a:t>”</a:t>
            </a:r>
            <a:endParaRPr lang="zh-CN" altLang="en-US" sz="3200" b="1" dirty="0">
              <a:latin typeface="楷体_GB2312" pitchFamily="49" charset="-122"/>
              <a:ea typeface="楷体_GB2312" pitchFamily="49" charset="-122"/>
            </a:endParaRPr>
          </a:p>
          <a:p>
            <a:pPr marL="0" indent="0">
              <a:lnSpc>
                <a:spcPct val="120000"/>
              </a:lnSpc>
              <a:buNone/>
            </a:pPr>
            <a:r>
              <a:rPr lang="zh-CN" altLang="en-US" b="1" dirty="0">
                <a:latin typeface="楷体_GB2312" pitchFamily="49" charset="-122"/>
                <a:ea typeface="楷体_GB2312" pitchFamily="49" charset="-122"/>
              </a:rPr>
              <a:t>    是一种由人类免疫缺陷病毒（简称</a:t>
            </a:r>
            <a:r>
              <a:rPr lang="en-US" altLang="zh-CN" b="1" dirty="0">
                <a:latin typeface="楷体_GB2312" pitchFamily="49" charset="-122"/>
                <a:ea typeface="楷体_GB2312" pitchFamily="49" charset="-122"/>
              </a:rPr>
              <a:t>HIV</a:t>
            </a:r>
            <a:r>
              <a:rPr lang="zh-CN" altLang="en-US" b="1" dirty="0">
                <a:latin typeface="楷体_GB2312" pitchFamily="49" charset="-122"/>
                <a:ea typeface="楷体_GB2312" pitchFamily="49" charset="-122"/>
              </a:rPr>
              <a:t>）感染后，因免疫系统受到破坏，使身体逐渐成为许多伺机性疾病的攻击目标</a:t>
            </a:r>
            <a:r>
              <a:rPr lang="en-US" altLang="zh-CN" b="1" dirty="0">
                <a:latin typeface="楷体_GB2312" pitchFamily="49" charset="-122"/>
                <a:ea typeface="楷体_GB2312" pitchFamily="49" charset="-122"/>
              </a:rPr>
              <a:t>,</a:t>
            </a:r>
            <a:r>
              <a:rPr lang="zh-CN" altLang="en-US" b="1" dirty="0">
                <a:latin typeface="楷体_GB2312" pitchFamily="49" charset="-122"/>
                <a:ea typeface="楷体_GB2312" pitchFamily="49" charset="-122"/>
              </a:rPr>
              <a:t>导致多种临床症状同时出现的综合症，而非单纯的一种疾病。 </a:t>
            </a:r>
            <a:endParaRPr lang="zh-CN" altLang="en-US" b="1" dirty="0">
              <a:solidFill>
                <a:srgbClr val="0000FF"/>
              </a:solidFill>
              <a:latin typeface="楷体_GB2312" pitchFamily="49" charset="-122"/>
              <a:ea typeface="楷体_GB2312" pitchFamily="49" charset="-122"/>
            </a:endParaRPr>
          </a:p>
          <a:p>
            <a:pPr marL="0" indent="0">
              <a:lnSpc>
                <a:spcPct val="150000"/>
              </a:lnSpc>
              <a:buNone/>
            </a:pPr>
            <a:endParaRPr lang="zh-CN" altLang="en-US" dirty="0">
              <a:ea typeface="宋体" panose="02010600030101010101" pitchFamily="2" charset="-122"/>
            </a:endParaRPr>
          </a:p>
        </p:txBody>
      </p:sp>
      <p:sp>
        <p:nvSpPr>
          <p:cNvPr id="11269" name="Text Box 28"/>
          <p:cNvSpPr txBox="1"/>
          <p:nvPr/>
        </p:nvSpPr>
        <p:spPr>
          <a:xfrm>
            <a:off x="320675" y="495300"/>
            <a:ext cx="4086225" cy="709613"/>
          </a:xfrm>
          <a:prstGeom prst="rect">
            <a:avLst/>
          </a:prstGeom>
          <a:noFill/>
          <a:ln w="9525">
            <a:noFill/>
          </a:ln>
        </p:spPr>
        <p:txBody>
          <a:bodyPr lIns="90000" tIns="46800" rIns="90000" bIns="46800">
            <a:spAutoFit/>
          </a:bodyPr>
          <a:lstStyle/>
          <a:p>
            <a:pPr>
              <a:spcBef>
                <a:spcPct val="50000"/>
              </a:spcBef>
            </a:pPr>
            <a:r>
              <a:rPr lang="zh-CN" altLang="en-US" b="0" dirty="0">
                <a:latin typeface="Arial" panose="020B0604020202020204" pitchFamily="34" charset="0"/>
                <a:ea typeface="宋体" panose="02010600030101010101" pitchFamily="2" charset="-122"/>
              </a:rPr>
              <a:t>二、正确认识艾滋病</a:t>
            </a:r>
            <a:endParaRPr lang="zh-CN" altLang="en-US" b="0" dirty="0">
              <a:latin typeface="Arial" panose="020B0604020202020204" pitchFamily="34" charset="0"/>
              <a:ea typeface="宋体" panose="02010600030101010101" pitchFamily="2" charset="-122"/>
            </a:endParaRPr>
          </a:p>
          <a:p>
            <a:pPr eaLnBrk="0" hangingPunct="0"/>
            <a:endParaRPr lang="zh-CN" altLang="en-US" b="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223">
                                            <p:txEl>
                                              <p:pRg st="1" end="1"/>
                                            </p:txEl>
                                          </p:spTgt>
                                        </p:tgtEl>
                                        <p:attrNameLst>
                                          <p:attrName>style.visibility</p:attrName>
                                        </p:attrNameLst>
                                      </p:cBhvr>
                                      <p:to>
                                        <p:strVal val="visible"/>
                                      </p:to>
                                    </p:set>
                                    <p:animEffect transition="in" filter="checkerboard(across)">
                                      <p:cBhvr>
                                        <p:cTn id="13" dur="500"/>
                                        <p:tgtEl>
                                          <p:spTgt spid="922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223">
                                            <p:txEl>
                                              <p:pRg st="2" end="2"/>
                                            </p:txEl>
                                          </p:spTgt>
                                        </p:tgtEl>
                                        <p:attrNameLst>
                                          <p:attrName>style.visibility</p:attrName>
                                        </p:attrNameLst>
                                      </p:cBhvr>
                                      <p:to>
                                        <p:strVal val="visible"/>
                                      </p:to>
                                    </p:set>
                                    <p:animEffect transition="in" filter="checkerboard(across)">
                                      <p:cBhvr>
                                        <p:cTn id="18" dur="500"/>
                                        <p:tgtEl>
                                          <p:spTgt spid="9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p:nvPr/>
        </p:nvSpPr>
        <p:spPr>
          <a:xfrm>
            <a:off x="601663" y="860425"/>
            <a:ext cx="5938837" cy="523875"/>
          </a:xfrm>
          <a:prstGeom prst="rect">
            <a:avLst/>
          </a:prstGeom>
          <a:noFill/>
          <a:ln w="9525">
            <a:noFill/>
          </a:ln>
        </p:spPr>
        <p:txBody>
          <a:bodyPr>
            <a:spAutoFit/>
          </a:bodyPr>
          <a:lstStyle/>
          <a:p>
            <a:pPr eaLnBrk="0" hangingPunct="0"/>
            <a:r>
              <a:rPr lang="zh-CN" altLang="en-US" sz="2800" dirty="0">
                <a:latin typeface="Arial" panose="020B0604020202020204" pitchFamily="34" charset="0"/>
                <a:ea typeface="宋体" panose="02010600030101010101" pitchFamily="2" charset="-122"/>
              </a:rPr>
              <a:t>免疫</a:t>
            </a:r>
            <a:r>
              <a:rPr lang="en-US" altLang="zh-CN" sz="2800" dirty="0">
                <a:latin typeface="Arial" panose="020B0604020202020204" pitchFamily="34" charset="0"/>
                <a:ea typeface="宋体" panose="02010600030101010101" pitchFamily="2" charset="-122"/>
              </a:rPr>
              <a:t>=</a:t>
            </a:r>
            <a:r>
              <a:rPr lang="zh-CN" altLang="en-US" sz="2800" dirty="0">
                <a:latin typeface="Arial" panose="020B0604020202020204" pitchFamily="34" charset="0"/>
                <a:ea typeface="宋体" panose="02010600030101010101" pitchFamily="2" charset="-122"/>
              </a:rPr>
              <a:t>免疫力（抵抗力）</a:t>
            </a:r>
            <a:r>
              <a:rPr lang="en-US" altLang="zh-CN" sz="2800" dirty="0">
                <a:latin typeface="Arial" panose="020B0604020202020204" pitchFamily="34" charset="0"/>
                <a:ea typeface="宋体" panose="02010600030101010101" pitchFamily="2" charset="-122"/>
              </a:rPr>
              <a:t>=CD4</a:t>
            </a:r>
            <a:r>
              <a:rPr lang="zh-CN" altLang="en-US" sz="2800" dirty="0">
                <a:latin typeface="Arial" panose="020B0604020202020204" pitchFamily="34" charset="0"/>
                <a:ea typeface="宋体" panose="02010600030101010101" pitchFamily="2" charset="-122"/>
              </a:rPr>
              <a:t>细胞</a:t>
            </a:r>
            <a:endParaRPr lang="zh-CN" altLang="en-US" sz="2800" dirty="0">
              <a:latin typeface="Arial" panose="020B0604020202020204" pitchFamily="34" charset="0"/>
              <a:ea typeface="宋体" panose="02010600030101010101" pitchFamily="2" charset="-122"/>
            </a:endParaRPr>
          </a:p>
        </p:txBody>
      </p:sp>
      <p:sp>
        <p:nvSpPr>
          <p:cNvPr id="7171" name="椭圆 4"/>
          <p:cNvSpPr/>
          <p:nvPr/>
        </p:nvSpPr>
        <p:spPr>
          <a:xfrm>
            <a:off x="957263" y="2527300"/>
            <a:ext cx="1119187" cy="1011238"/>
          </a:xfrm>
          <a:prstGeom prst="ellipse">
            <a:avLst/>
          </a:prstGeom>
          <a:solidFill>
            <a:schemeClr val="accent1"/>
          </a:solidFill>
          <a:ln w="9525" cap="flat" cmpd="sng">
            <a:solidFill>
              <a:schemeClr val="tx1"/>
            </a:solidFill>
            <a:prstDash val="solid"/>
            <a:headEnd type="none" w="med" len="med"/>
            <a:tailEnd type="none" w="med" len="med"/>
          </a:ln>
        </p:spPr>
        <p:txBody>
          <a:bodyPr wrap="none" lIns="90000" tIns="46800" rIns="90000" bIns="46800" anchor="ctr" anchorCtr="0"/>
          <a:lstStyle/>
          <a:p>
            <a:r>
              <a:rPr lang="zh-CN" altLang="en-US" b="0" dirty="0">
                <a:latin typeface="Arial" panose="020B0604020202020204" pitchFamily="34" charset="0"/>
                <a:ea typeface="宋体" panose="02010600030101010101" pitchFamily="2" charset="-122"/>
              </a:rPr>
              <a:t>身体</a:t>
            </a:r>
            <a:endParaRPr lang="zh-CN" altLang="en-US" b="0" dirty="0">
              <a:latin typeface="Arial" panose="020B0604020202020204" pitchFamily="34" charset="0"/>
              <a:ea typeface="宋体" panose="02010600030101010101" pitchFamily="2" charset="-122"/>
            </a:endParaRPr>
          </a:p>
        </p:txBody>
      </p:sp>
      <p:sp>
        <p:nvSpPr>
          <p:cNvPr id="12292" name="矩形 5"/>
          <p:cNvSpPr/>
          <p:nvPr/>
        </p:nvSpPr>
        <p:spPr>
          <a:xfrm>
            <a:off x="3195638" y="2044700"/>
            <a:ext cx="387350" cy="268288"/>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7173" name="矩形 6"/>
          <p:cNvSpPr/>
          <p:nvPr/>
        </p:nvSpPr>
        <p:spPr>
          <a:xfrm>
            <a:off x="3348038" y="2197100"/>
            <a:ext cx="387350" cy="268288"/>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294" name="矩形 7"/>
          <p:cNvSpPr/>
          <p:nvPr/>
        </p:nvSpPr>
        <p:spPr>
          <a:xfrm>
            <a:off x="3500438" y="2349500"/>
            <a:ext cx="387350" cy="268288"/>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295" name="矩形 8"/>
          <p:cNvSpPr/>
          <p:nvPr/>
        </p:nvSpPr>
        <p:spPr>
          <a:xfrm>
            <a:off x="3479800" y="2565400"/>
            <a:ext cx="387350" cy="269875"/>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296" name="矩形 9"/>
          <p:cNvSpPr/>
          <p:nvPr/>
        </p:nvSpPr>
        <p:spPr>
          <a:xfrm>
            <a:off x="3503613" y="2771775"/>
            <a:ext cx="387350" cy="268288"/>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7177" name="矩形 10"/>
          <p:cNvSpPr/>
          <p:nvPr/>
        </p:nvSpPr>
        <p:spPr>
          <a:xfrm>
            <a:off x="3687763" y="2881313"/>
            <a:ext cx="387350" cy="268287"/>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298" name="矩形 11"/>
          <p:cNvSpPr/>
          <p:nvPr/>
        </p:nvSpPr>
        <p:spPr>
          <a:xfrm>
            <a:off x="3592513" y="3087688"/>
            <a:ext cx="387350" cy="268287"/>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299" name="矩形 12"/>
          <p:cNvSpPr/>
          <p:nvPr/>
        </p:nvSpPr>
        <p:spPr>
          <a:xfrm>
            <a:off x="3006725" y="1781175"/>
            <a:ext cx="387350" cy="268288"/>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r>
              <a:rPr lang="en-US" altLang="zh-CN" b="0" dirty="0">
                <a:latin typeface="Arial" panose="020B0604020202020204" pitchFamily="34" charset="0"/>
                <a:ea typeface="宋体" panose="02010600030101010101" pitchFamily="2" charset="-122"/>
              </a:rPr>
              <a:t>CD4</a:t>
            </a:r>
            <a:endParaRPr lang="zh-CN" altLang="en-US" b="0" dirty="0">
              <a:latin typeface="Arial" panose="020B0604020202020204" pitchFamily="34" charset="0"/>
              <a:ea typeface="宋体" panose="02010600030101010101" pitchFamily="2" charset="-122"/>
            </a:endParaRPr>
          </a:p>
        </p:txBody>
      </p:sp>
      <p:sp>
        <p:nvSpPr>
          <p:cNvPr id="7180" name="矩形 13"/>
          <p:cNvSpPr/>
          <p:nvPr/>
        </p:nvSpPr>
        <p:spPr>
          <a:xfrm>
            <a:off x="3051175" y="2911475"/>
            <a:ext cx="387350" cy="269875"/>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301" name="矩形 14"/>
          <p:cNvSpPr/>
          <p:nvPr/>
        </p:nvSpPr>
        <p:spPr>
          <a:xfrm>
            <a:off x="2784475" y="3892550"/>
            <a:ext cx="387350" cy="268288"/>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7182" name="矩形 15"/>
          <p:cNvSpPr/>
          <p:nvPr/>
        </p:nvSpPr>
        <p:spPr>
          <a:xfrm>
            <a:off x="3398838" y="3238500"/>
            <a:ext cx="387350" cy="268288"/>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303" name="矩形 16"/>
          <p:cNvSpPr/>
          <p:nvPr/>
        </p:nvSpPr>
        <p:spPr>
          <a:xfrm>
            <a:off x="2970213" y="3648075"/>
            <a:ext cx="387350" cy="269875"/>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304" name="矩形 17"/>
          <p:cNvSpPr/>
          <p:nvPr/>
        </p:nvSpPr>
        <p:spPr>
          <a:xfrm>
            <a:off x="3059113" y="3424238"/>
            <a:ext cx="387350" cy="269875"/>
          </a:xfrm>
          <a:prstGeom prst="rect">
            <a:avLst/>
          </a:prstGeom>
          <a:solidFill>
            <a:schemeClr val="accent1"/>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305" name="等腰三角形 18"/>
          <p:cNvSpPr/>
          <p:nvPr/>
        </p:nvSpPr>
        <p:spPr>
          <a:xfrm>
            <a:off x="5227638" y="1882775"/>
            <a:ext cx="193675" cy="214313"/>
          </a:xfrm>
          <a:prstGeom prst="triangle">
            <a:avLst>
              <a:gd name="adj" fmla="val 50000"/>
            </a:avLst>
          </a:prstGeom>
          <a:solidFill>
            <a:srgbClr val="FF0000"/>
          </a:solidFill>
          <a:ln w="9525" cap="flat" cmpd="sng">
            <a:solidFill>
              <a:schemeClr val="tx1"/>
            </a:solidFill>
            <a:prstDash val="solid"/>
            <a:round/>
            <a:headEnd type="none" w="med" len="med"/>
            <a:tailEnd type="none" w="med" len="med"/>
          </a:ln>
        </p:spPr>
        <p:txBody>
          <a:bodyPr wrap="none" lIns="90000" tIns="46800" rIns="90000" bIns="46800" anchor="ctr" anchorCtr="0"/>
          <a:lstStyle/>
          <a:p>
            <a:r>
              <a:rPr lang="en-US" altLang="zh-CN" b="0" dirty="0">
                <a:latin typeface="Arial" panose="020B0604020202020204" pitchFamily="34" charset="0"/>
                <a:ea typeface="宋体" panose="02010600030101010101" pitchFamily="2" charset="-122"/>
              </a:rPr>
              <a:t>HIV</a:t>
            </a:r>
            <a:r>
              <a:rPr lang="zh-CN" altLang="en-US" b="0" dirty="0">
                <a:latin typeface="Arial" panose="020B0604020202020204" pitchFamily="34" charset="0"/>
                <a:ea typeface="宋体" panose="02010600030101010101" pitchFamily="2" charset="-122"/>
              </a:rPr>
              <a:t>病毒</a:t>
            </a:r>
            <a:endParaRPr lang="zh-CN" altLang="en-US" b="0" dirty="0">
              <a:latin typeface="Arial" panose="020B0604020202020204" pitchFamily="34" charset="0"/>
              <a:ea typeface="宋体" panose="02010600030101010101" pitchFamily="2" charset="-122"/>
            </a:endParaRPr>
          </a:p>
        </p:txBody>
      </p:sp>
      <p:sp>
        <p:nvSpPr>
          <p:cNvPr id="7186" name="等腰三角形 19"/>
          <p:cNvSpPr/>
          <p:nvPr/>
        </p:nvSpPr>
        <p:spPr>
          <a:xfrm>
            <a:off x="4735513" y="2260600"/>
            <a:ext cx="180975" cy="180975"/>
          </a:xfrm>
          <a:prstGeom prst="triangle">
            <a:avLst>
              <a:gd name="adj" fmla="val 50000"/>
            </a:avLst>
          </a:prstGeom>
          <a:solidFill>
            <a:srgbClr val="FF0000"/>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307" name="等腰三角形 20"/>
          <p:cNvSpPr/>
          <p:nvPr/>
        </p:nvSpPr>
        <p:spPr>
          <a:xfrm>
            <a:off x="5092700" y="2714625"/>
            <a:ext cx="193675" cy="214313"/>
          </a:xfrm>
          <a:prstGeom prst="triangle">
            <a:avLst>
              <a:gd name="adj" fmla="val 50000"/>
            </a:avLst>
          </a:prstGeom>
          <a:solidFill>
            <a:srgbClr val="FF0000"/>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308" name="等腰三角形 21"/>
          <p:cNvSpPr/>
          <p:nvPr/>
        </p:nvSpPr>
        <p:spPr>
          <a:xfrm>
            <a:off x="5684838" y="2339975"/>
            <a:ext cx="193675" cy="214313"/>
          </a:xfrm>
          <a:prstGeom prst="triangle">
            <a:avLst>
              <a:gd name="adj" fmla="val 50000"/>
            </a:avLst>
          </a:prstGeom>
          <a:solidFill>
            <a:srgbClr val="FF0000"/>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309" name="等腰三角形 22"/>
          <p:cNvSpPr/>
          <p:nvPr/>
        </p:nvSpPr>
        <p:spPr>
          <a:xfrm>
            <a:off x="5170488" y="3073400"/>
            <a:ext cx="193675" cy="214313"/>
          </a:xfrm>
          <a:prstGeom prst="triangle">
            <a:avLst>
              <a:gd name="adj" fmla="val 50000"/>
            </a:avLst>
          </a:prstGeom>
          <a:solidFill>
            <a:srgbClr val="FF0000"/>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12310" name="等腰三角形 23"/>
          <p:cNvSpPr/>
          <p:nvPr/>
        </p:nvSpPr>
        <p:spPr>
          <a:xfrm>
            <a:off x="5043488" y="3527425"/>
            <a:ext cx="193675" cy="214313"/>
          </a:xfrm>
          <a:prstGeom prst="triangle">
            <a:avLst>
              <a:gd name="adj" fmla="val 50000"/>
            </a:avLst>
          </a:prstGeom>
          <a:solidFill>
            <a:srgbClr val="FF0000"/>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7191" name="等腰三角形 24"/>
          <p:cNvSpPr/>
          <p:nvPr/>
        </p:nvSpPr>
        <p:spPr>
          <a:xfrm>
            <a:off x="5745163" y="3259138"/>
            <a:ext cx="193675" cy="215900"/>
          </a:xfrm>
          <a:prstGeom prst="triangle">
            <a:avLst>
              <a:gd name="adj" fmla="val 50000"/>
            </a:avLst>
          </a:prstGeom>
          <a:solidFill>
            <a:srgbClr val="FF0000"/>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7192" name="等腰三角形 25"/>
          <p:cNvSpPr/>
          <p:nvPr/>
        </p:nvSpPr>
        <p:spPr>
          <a:xfrm>
            <a:off x="5649913" y="2873375"/>
            <a:ext cx="193675" cy="215900"/>
          </a:xfrm>
          <a:prstGeom prst="triangle">
            <a:avLst>
              <a:gd name="adj" fmla="val 50000"/>
            </a:avLst>
          </a:prstGeom>
          <a:solidFill>
            <a:srgbClr val="FF0000"/>
          </a:solidFill>
          <a:ln w="9525" cap="flat" cmpd="sng">
            <a:solidFill>
              <a:schemeClr val="tx1"/>
            </a:solidFill>
            <a:prstDash val="solid"/>
            <a:round/>
            <a:headEnd type="none" w="med" len="med"/>
            <a:tailEnd type="none" w="med" len="med"/>
          </a:ln>
        </p:spPr>
        <p:txBody>
          <a:bodyPr wrap="none" lIns="90000" tIns="46800" rIns="90000" bIns="46800" anchor="ctr" anchorCtr="0"/>
          <a:lstStyle/>
          <a:p>
            <a:endParaRPr lang="zh-CN" altLang="en-US" b="0" dirty="0">
              <a:latin typeface="Arial" panose="020B0604020202020204" pitchFamily="34" charset="0"/>
              <a:ea typeface="宋体" panose="02010600030101010101" pitchFamily="2" charset="-122"/>
            </a:endParaRPr>
          </a:p>
        </p:txBody>
      </p:sp>
      <p:sp>
        <p:nvSpPr>
          <p:cNvPr id="7193" name="菱形 26"/>
          <p:cNvSpPr/>
          <p:nvPr/>
        </p:nvSpPr>
        <p:spPr>
          <a:xfrm>
            <a:off x="7434263" y="1603375"/>
            <a:ext cx="311150" cy="387350"/>
          </a:xfrm>
          <a:prstGeom prst="diamond">
            <a:avLst/>
          </a:prstGeom>
          <a:solidFill>
            <a:schemeClr val="tx1"/>
          </a:solidFill>
          <a:ln w="9525" cap="flat" cmpd="sng">
            <a:solidFill>
              <a:schemeClr val="tx1"/>
            </a:solidFill>
            <a:prstDash val="solid"/>
            <a:round/>
            <a:headEnd type="none" w="med" len="med"/>
            <a:tailEnd type="none" w="med" len="med"/>
          </a:ln>
        </p:spPr>
        <p:txBody>
          <a:bodyPr wrap="none" lIns="90000" tIns="46800" rIns="90000" bIns="46800" anchor="ctr" anchorCtr="0"/>
          <a:lstStyle/>
          <a:p>
            <a:r>
              <a:rPr lang="zh-CN" altLang="en-US" b="0" dirty="0">
                <a:latin typeface="Arial" panose="020B0604020202020204" pitchFamily="34" charset="0"/>
                <a:ea typeface="宋体" panose="02010600030101010101" pitchFamily="2" charset="-122"/>
              </a:rPr>
              <a:t>   结核</a:t>
            </a:r>
            <a:endParaRPr lang="zh-CN" altLang="en-US" b="0" dirty="0">
              <a:latin typeface="Arial" panose="020B0604020202020204" pitchFamily="34" charset="0"/>
              <a:ea typeface="宋体" panose="02010600030101010101" pitchFamily="2" charset="-122"/>
            </a:endParaRPr>
          </a:p>
        </p:txBody>
      </p:sp>
      <p:sp>
        <p:nvSpPr>
          <p:cNvPr id="7194" name="菱形 27"/>
          <p:cNvSpPr/>
          <p:nvPr/>
        </p:nvSpPr>
        <p:spPr>
          <a:xfrm>
            <a:off x="7304088" y="2463800"/>
            <a:ext cx="366712" cy="515938"/>
          </a:xfrm>
          <a:prstGeom prst="diamond">
            <a:avLst/>
          </a:prstGeom>
          <a:solidFill>
            <a:srgbClr val="7030A0"/>
          </a:solidFill>
          <a:ln w="9525" cap="flat" cmpd="sng">
            <a:solidFill>
              <a:schemeClr val="tx1"/>
            </a:solidFill>
            <a:prstDash val="solid"/>
            <a:round/>
            <a:headEnd type="none" w="med" len="med"/>
            <a:tailEnd type="none" w="med" len="med"/>
          </a:ln>
        </p:spPr>
        <p:txBody>
          <a:bodyPr wrap="none" lIns="90000" tIns="46800" rIns="90000" bIns="46800" anchor="ctr" anchorCtr="0"/>
          <a:lstStyle/>
          <a:p>
            <a:r>
              <a:rPr lang="zh-CN" altLang="en-US" b="0" dirty="0">
                <a:latin typeface="Arial" panose="020B0604020202020204" pitchFamily="34" charset="0"/>
                <a:ea typeface="宋体" panose="02010600030101010101" pitchFamily="2" charset="-122"/>
              </a:rPr>
              <a:t>   真菌</a:t>
            </a:r>
            <a:endParaRPr lang="zh-CN" altLang="en-US" b="0" dirty="0">
              <a:latin typeface="Arial" panose="020B0604020202020204" pitchFamily="34" charset="0"/>
              <a:ea typeface="宋体" panose="02010600030101010101" pitchFamily="2" charset="-122"/>
            </a:endParaRPr>
          </a:p>
        </p:txBody>
      </p:sp>
      <p:sp>
        <p:nvSpPr>
          <p:cNvPr id="29" name="菱形 28"/>
          <p:cNvSpPr/>
          <p:nvPr/>
        </p:nvSpPr>
        <p:spPr bwMode="auto">
          <a:xfrm>
            <a:off x="7067550" y="3441700"/>
            <a:ext cx="366713" cy="560388"/>
          </a:xfrm>
          <a:prstGeom prst="diamond">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肿瘤</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 name="TextBox 27"/>
          <p:cNvSpPr txBox="1"/>
          <p:nvPr/>
        </p:nvSpPr>
        <p:spPr>
          <a:xfrm>
            <a:off x="1130300" y="4646613"/>
            <a:ext cx="6689725" cy="1508125"/>
          </a:xfrm>
          <a:prstGeom prst="rect">
            <a:avLst/>
          </a:prstGeom>
          <a:noFill/>
          <a:ln w="9525">
            <a:noFill/>
          </a:ln>
        </p:spPr>
        <p:txBody>
          <a:bodyPr>
            <a:spAutoFit/>
          </a:bodyPr>
          <a:lstStyle/>
          <a:p>
            <a:pPr eaLnBrk="0" hangingPunct="0"/>
            <a:r>
              <a:rPr lang="zh-CN" altLang="en-US" dirty="0">
                <a:latin typeface="Arial" panose="020B0604020202020204" pitchFamily="34" charset="0"/>
                <a:ea typeface="宋体" panose="02010600030101010101" pitchFamily="2" charset="-122"/>
              </a:rPr>
              <a:t>       感染者并非死于艾滋病本身，而是它引发的感染和肿瘤，整个过程可能持续</a:t>
            </a:r>
            <a:r>
              <a:rPr lang="en-US" altLang="zh-CN" dirty="0">
                <a:latin typeface="Arial" panose="020B0604020202020204" pitchFamily="34" charset="0"/>
                <a:ea typeface="宋体" panose="02010600030101010101" pitchFamily="2" charset="-122"/>
              </a:rPr>
              <a:t>2-10</a:t>
            </a:r>
            <a:r>
              <a:rPr lang="zh-CN" altLang="en-US" dirty="0">
                <a:latin typeface="Arial" panose="020B0604020202020204" pitchFamily="34" charset="0"/>
                <a:ea typeface="宋体" panose="02010600030101010101" pitchFamily="2" charset="-122"/>
              </a:rPr>
              <a:t>年。</a:t>
            </a:r>
            <a:endParaRPr lang="en-US" altLang="zh-CN" dirty="0">
              <a:latin typeface="Arial" panose="020B0604020202020204" pitchFamily="34" charset="0"/>
              <a:ea typeface="宋体" panose="02010600030101010101" pitchFamily="2" charset="-122"/>
            </a:endParaRPr>
          </a:p>
          <a:p>
            <a:pPr eaLnBrk="0" hangingPunct="0"/>
            <a:endParaRPr lang="en-US" altLang="zh-CN" dirty="0">
              <a:latin typeface="Arial" panose="020B0604020202020204" pitchFamily="34" charset="0"/>
              <a:ea typeface="宋体" panose="02010600030101010101" pitchFamily="2" charset="-122"/>
            </a:endParaRPr>
          </a:p>
          <a:p>
            <a:pPr eaLnBrk="0" hangingPunct="0"/>
            <a:r>
              <a:rPr lang="zh-CN" altLang="en-US" sz="3200" i="1" dirty="0">
                <a:latin typeface="Arial" panose="020B0604020202020204" pitchFamily="34" charset="0"/>
                <a:ea typeface="宋体" panose="02010600030101010101" pitchFamily="2" charset="-122"/>
              </a:rPr>
              <a:t>       </a:t>
            </a:r>
            <a:r>
              <a:rPr lang="zh-CN" altLang="en-US" sz="3200" i="1" dirty="0">
                <a:solidFill>
                  <a:srgbClr val="FF0000"/>
                </a:solidFill>
                <a:latin typeface="Arial" panose="020B0604020202020204" pitchFamily="34" charset="0"/>
                <a:ea typeface="宋体" panose="02010600030101010101" pitchFamily="2" charset="-122"/>
              </a:rPr>
              <a:t>“千里之堤溃于蚁穴”</a:t>
            </a:r>
            <a:endParaRPr lang="zh-CN" altLang="en-US" sz="3200" i="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22222E-6 3.83299E-6 L -0.15226 -0.00625 " pathEditMode="relative" rAng="0" ptsTypes="AA">
                                      <p:cBhvr>
                                        <p:cTn id="6" dur="2000" fill="hold"/>
                                        <p:tgtEl>
                                          <p:spTgt spid="7186"/>
                                        </p:tgtEl>
                                        <p:attrNameLst>
                                          <p:attrName>ppt_x</p:attrName>
                                          <p:attrName>ppt_y</p:attrName>
                                        </p:attrNameLst>
                                      </p:cBhvr>
                                      <p:rCtr x="-7600" y="-300"/>
                                    </p:animMotion>
                                  </p:childTnLst>
                                </p:cTn>
                              </p:par>
                            </p:childTnLst>
                          </p:cTn>
                        </p:par>
                        <p:par>
                          <p:cTn id="7" fill="hold">
                            <p:stCondLst>
                              <p:cond delay="2000"/>
                            </p:stCondLst>
                            <p:childTnLst>
                              <p:par>
                                <p:cTn id="8" presetID="5" presetClass="exit" presetSubtype="10" fill="hold" grpId="0" nodeType="afterEffect">
                                  <p:stCondLst>
                                    <p:cond delay="0"/>
                                  </p:stCondLst>
                                  <p:childTnLst>
                                    <p:animEffect transition="out" filter="checkerboard(across)">
                                      <p:cBhvr>
                                        <p:cTn id="9" dur="500"/>
                                        <p:tgtEl>
                                          <p:spTgt spid="7173"/>
                                        </p:tgtEl>
                                      </p:cBhvr>
                                    </p:animEffect>
                                    <p:set>
                                      <p:cBhvr>
                                        <p:cTn id="10" dur="1" fill="hold">
                                          <p:stCondLst>
                                            <p:cond delay="499"/>
                                          </p:stCondLst>
                                        </p:cTn>
                                        <p:tgtEl>
                                          <p:spTgt spid="7173"/>
                                        </p:tgtEl>
                                        <p:attrNameLst>
                                          <p:attrName>style.visibility</p:attrName>
                                        </p:attrNameLst>
                                      </p:cBhvr>
                                      <p:to>
                                        <p:strVal val="hidden"/>
                                      </p:to>
                                    </p:set>
                                  </p:childTnLst>
                                </p:cTn>
                              </p:par>
                            </p:childTnLst>
                          </p:cTn>
                        </p:par>
                        <p:par>
                          <p:cTn id="11" fill="hold">
                            <p:stCondLst>
                              <p:cond delay="2500"/>
                            </p:stCondLst>
                            <p:childTnLst>
                              <p:par>
                                <p:cTn id="12" presetID="35" presetClass="path" presetSubtype="0" accel="50000" decel="50000" fill="hold" grpId="0" nodeType="afterEffect">
                                  <p:stCondLst>
                                    <p:cond delay="0"/>
                                  </p:stCondLst>
                                  <p:childTnLst>
                                    <p:animMotion origin="layout" path="M 0 0  L -0.25 0  E" pathEditMode="relative" ptsTypes="">
                                      <p:cBhvr>
                                        <p:cTn id="13" dur="2000" fill="hold"/>
                                        <p:tgtEl>
                                          <p:spTgt spid="7192"/>
                                        </p:tgtEl>
                                        <p:attrNameLst>
                                          <p:attrName>ppt_x</p:attrName>
                                          <p:attrName>ppt_y</p:attrName>
                                        </p:attrNameLst>
                                      </p:cBhvr>
                                    </p:animMotion>
                                  </p:childTnLst>
                                </p:cTn>
                              </p:par>
                            </p:childTnLst>
                          </p:cTn>
                        </p:par>
                        <p:par>
                          <p:cTn id="14" fill="hold">
                            <p:stCondLst>
                              <p:cond delay="4500"/>
                            </p:stCondLst>
                            <p:childTnLst>
                              <p:par>
                                <p:cTn id="15" presetID="5" presetClass="exit" presetSubtype="10" fill="hold" grpId="0" nodeType="afterEffect">
                                  <p:stCondLst>
                                    <p:cond delay="0"/>
                                  </p:stCondLst>
                                  <p:childTnLst>
                                    <p:animEffect transition="out" filter="checkerboard(across)">
                                      <p:cBhvr>
                                        <p:cTn id="16" dur="500"/>
                                        <p:tgtEl>
                                          <p:spTgt spid="7180"/>
                                        </p:tgtEl>
                                      </p:cBhvr>
                                    </p:animEffect>
                                    <p:set>
                                      <p:cBhvr>
                                        <p:cTn id="17" dur="1" fill="hold">
                                          <p:stCondLst>
                                            <p:cond delay="499"/>
                                          </p:stCondLst>
                                        </p:cTn>
                                        <p:tgtEl>
                                          <p:spTgt spid="7180"/>
                                        </p:tgtEl>
                                        <p:attrNameLst>
                                          <p:attrName>style.visibility</p:attrName>
                                        </p:attrNameLst>
                                      </p:cBhvr>
                                      <p:to>
                                        <p:strVal val="hidden"/>
                                      </p:to>
                                    </p:set>
                                  </p:childTnLst>
                                </p:cTn>
                              </p:par>
                            </p:childTnLst>
                          </p:cTn>
                        </p:par>
                        <p:par>
                          <p:cTn id="18" fill="hold">
                            <p:stCondLst>
                              <p:cond delay="5000"/>
                            </p:stCondLst>
                            <p:childTnLst>
                              <p:par>
                                <p:cTn id="19" presetID="5" presetClass="exit" presetSubtype="10" fill="hold" grpId="0" nodeType="afterEffect">
                                  <p:stCondLst>
                                    <p:cond delay="0"/>
                                  </p:stCondLst>
                                  <p:childTnLst>
                                    <p:animEffect transition="out" filter="checkerboard(across)">
                                      <p:cBhvr>
                                        <p:cTn id="20" dur="500"/>
                                        <p:tgtEl>
                                          <p:spTgt spid="7177"/>
                                        </p:tgtEl>
                                      </p:cBhvr>
                                    </p:animEffect>
                                    <p:set>
                                      <p:cBhvr>
                                        <p:cTn id="21" dur="1" fill="hold">
                                          <p:stCondLst>
                                            <p:cond delay="499"/>
                                          </p:stCondLst>
                                        </p:cTn>
                                        <p:tgtEl>
                                          <p:spTgt spid="7177"/>
                                        </p:tgtEl>
                                        <p:attrNameLst>
                                          <p:attrName>style.visibility</p:attrName>
                                        </p:attrNameLst>
                                      </p:cBhvr>
                                      <p:to>
                                        <p:strVal val="hidden"/>
                                      </p:to>
                                    </p:set>
                                  </p:childTnLst>
                                </p:cTn>
                              </p:par>
                            </p:childTnLst>
                          </p:cTn>
                        </p:par>
                        <p:par>
                          <p:cTn id="22" fill="hold">
                            <p:stCondLst>
                              <p:cond delay="5500"/>
                            </p:stCondLst>
                            <p:childTnLst>
                              <p:par>
                                <p:cTn id="23" presetID="35" presetClass="path" presetSubtype="0" accel="50000" decel="50000" fill="hold" grpId="0" nodeType="afterEffect">
                                  <p:stCondLst>
                                    <p:cond delay="0"/>
                                  </p:stCondLst>
                                  <p:childTnLst>
                                    <p:animMotion origin="layout" path="M 0 0  L -0.25 0  E" pathEditMode="relative" ptsTypes="">
                                      <p:cBhvr>
                                        <p:cTn id="24" dur="2000" fill="hold"/>
                                        <p:tgtEl>
                                          <p:spTgt spid="7191"/>
                                        </p:tgtEl>
                                        <p:attrNameLst>
                                          <p:attrName>ppt_x</p:attrName>
                                          <p:attrName>ppt_y</p:attrName>
                                        </p:attrNameLst>
                                      </p:cBhvr>
                                    </p:animMotion>
                                  </p:childTnLst>
                                </p:cTn>
                              </p:par>
                            </p:childTnLst>
                          </p:cTn>
                        </p:par>
                        <p:par>
                          <p:cTn id="25" fill="hold">
                            <p:stCondLst>
                              <p:cond delay="7500"/>
                            </p:stCondLst>
                            <p:childTnLst>
                              <p:par>
                                <p:cTn id="26" presetID="5" presetClass="exit" presetSubtype="10" fill="hold" grpId="0" nodeType="afterEffect">
                                  <p:stCondLst>
                                    <p:cond delay="0"/>
                                  </p:stCondLst>
                                  <p:childTnLst>
                                    <p:animEffect transition="out" filter="checkerboard(across)">
                                      <p:cBhvr>
                                        <p:cTn id="27" dur="500"/>
                                        <p:tgtEl>
                                          <p:spTgt spid="7182"/>
                                        </p:tgtEl>
                                      </p:cBhvr>
                                    </p:animEffect>
                                    <p:set>
                                      <p:cBhvr>
                                        <p:cTn id="28" dur="1" fill="hold">
                                          <p:stCondLst>
                                            <p:cond delay="499"/>
                                          </p:stCondLst>
                                        </p:cTn>
                                        <p:tgtEl>
                                          <p:spTgt spid="718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3.88889E-6 4.80685E-6 C -0.16163 0.02105 -0.32326 0.04233 -0.42361 0.06731 C -0.52396 0.09229 -0.56875 0.13555 -0.60243 0.15035 C -0.63611 0.16516 -0.62205 0.15521 -0.62604 0.1566 " pathEditMode="relative" ptsTypes="aaaA">
                                      <p:cBhvr>
                                        <p:cTn id="32" dur="2000" fill="hold"/>
                                        <p:tgtEl>
                                          <p:spTgt spid="7193"/>
                                        </p:tgtEl>
                                        <p:attrNameLst>
                                          <p:attrName>ppt_x</p:attrName>
                                          <p:attrName>ppt_y</p:attrName>
                                        </p:attrNameLst>
                                      </p:cBhvr>
                                    </p:animMotion>
                                  </p:childTnLst>
                                </p:cTn>
                              </p:par>
                            </p:childTnLst>
                          </p:cTn>
                        </p:par>
                        <p:par>
                          <p:cTn id="33" fill="hold">
                            <p:stCondLst>
                              <p:cond delay="2000"/>
                            </p:stCondLst>
                            <p:childTnLst>
                              <p:par>
                                <p:cTn id="34" presetID="0" presetClass="path" presetSubtype="0" accel="50000" decel="50000" fill="hold" grpId="0" nodeType="afterEffect">
                                  <p:stCondLst>
                                    <p:cond delay="0"/>
                                  </p:stCondLst>
                                  <p:childTnLst>
                                    <p:animMotion origin="layout" path="M 4.16667E-6 7.54106E-7 C -0.14775 0.0155 -0.29532 0.03123 -0.39879 0.03771 C -0.50226 0.04419 -0.58455 0.0391 -0.62118 0.03933 " pathEditMode="relative" ptsTypes="aaA">
                                      <p:cBhvr>
                                        <p:cTn id="35" dur="2000" fill="hold"/>
                                        <p:tgtEl>
                                          <p:spTgt spid="7194"/>
                                        </p:tgtEl>
                                        <p:attrNameLst>
                                          <p:attrName>ppt_x</p:attrName>
                                          <p:attrName>ppt_y</p:attrName>
                                        </p:attrNameLst>
                                      </p:cBhvr>
                                    </p:animMotion>
                                  </p:childTnLst>
                                </p:cTn>
                              </p:par>
                            </p:childTnLst>
                          </p:cTn>
                        </p:par>
                        <p:par>
                          <p:cTn id="36" fill="hold">
                            <p:stCondLst>
                              <p:cond delay="4000"/>
                            </p:stCondLst>
                            <p:childTnLst>
                              <p:par>
                                <p:cTn id="37" presetID="0" presetClass="path" presetSubtype="0" accel="50000" decel="50000" fill="hold" grpId="0" nodeType="afterEffect">
                                  <p:stCondLst>
                                    <p:cond delay="0"/>
                                  </p:stCondLst>
                                  <p:childTnLst>
                                    <p:animMotion origin="layout" path="M 5E-6 -6.22947E-6 C -0.14045 -0.01458 -0.28091 -0.02892 -0.37761 -0.04234 C -0.47431 -0.05576 -0.52726 -0.06802 -0.58004 -0.08004 " pathEditMode="relative" ptsTypes="aaA">
                                      <p:cBhvr>
                                        <p:cTn id="38" dur="2000" fill="hold"/>
                                        <p:tgtEl>
                                          <p:spTgt spid="29"/>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grpId="0" nodeType="clickEffect">
                                  <p:stCondLst>
                                    <p:cond delay="0"/>
                                  </p:stCondLst>
                                  <p:childTnLst>
                                    <p:animEffect transition="out" filter="checkerboard(across)">
                                      <p:cBhvr>
                                        <p:cTn id="42" dur="500"/>
                                        <p:tgtEl>
                                          <p:spTgt spid="7171"/>
                                        </p:tgtEl>
                                      </p:cBhvr>
                                    </p:animEffect>
                                    <p:set>
                                      <p:cBhvr>
                                        <p:cTn id="43" dur="1" fill="hold">
                                          <p:stCondLst>
                                            <p:cond delay="499"/>
                                          </p:stCondLst>
                                        </p:cTn>
                                        <p:tgtEl>
                                          <p:spTgt spid="717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amond(in)">
                                      <p:cBhvr>
                                        <p:cTn id="4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3" grpId="0" animBg="1"/>
      <p:bldP spid="7177" grpId="0" animBg="1"/>
      <p:bldP spid="7180" grpId="0" animBg="1"/>
      <p:bldP spid="7182" grpId="0" animBg="1"/>
      <p:bldP spid="7186" grpId="0" animBg="1"/>
      <p:bldP spid="7191" grpId="0" animBg="1"/>
      <p:bldP spid="7192" grpId="0" animBg="1"/>
      <p:bldP spid="7193" grpId="0" animBg="1"/>
      <p:bldP spid="7194" grpId="0" animBg="1"/>
      <p:bldP spid="29"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vert="horz" wrap="square" lIns="0" tIns="45720" rIns="0" bIns="45720" anchor="t" anchorCtr="0"/>
          <a:lstStyle/>
          <a:p>
            <a:r>
              <a:rPr lang="zh-CN" altLang="en-US" sz="3200" b="0" dirty="0">
                <a:ea typeface="黑体" panose="02010609060101010101" pitchFamily="49" charset="-122"/>
              </a:rPr>
              <a:t>发病期</a:t>
            </a:r>
            <a:endParaRPr lang="zh-CN" altLang="en-US" sz="3200" b="0" dirty="0">
              <a:ea typeface="黑体" panose="02010609060101010101" pitchFamily="49" charset="-122"/>
            </a:endParaRPr>
          </a:p>
        </p:txBody>
      </p:sp>
      <p:pic>
        <p:nvPicPr>
          <p:cNvPr id="13315" name="Picture 4"/>
          <p:cNvPicPr>
            <a:picLocks noGrp="1" noChangeAspect="1"/>
          </p:cNvPicPr>
          <p:nvPr>
            <p:ph idx="1"/>
          </p:nvPr>
        </p:nvPicPr>
        <p:blipFill>
          <a:blip r:embed="rId1"/>
          <a:srcRect/>
          <a:stretch>
            <a:fillRect/>
          </a:stretch>
        </p:blipFill>
        <p:spPr>
          <a:xfrm>
            <a:off x="204788" y="1311275"/>
            <a:ext cx="4533900" cy="3870325"/>
          </a:xfrm>
        </p:spPr>
      </p:pic>
      <p:pic>
        <p:nvPicPr>
          <p:cNvPr id="13316" name="Picture 5"/>
          <p:cNvPicPr>
            <a:picLocks noChangeAspect="1"/>
          </p:cNvPicPr>
          <p:nvPr/>
        </p:nvPicPr>
        <p:blipFill>
          <a:blip r:embed="rId2"/>
          <a:stretch>
            <a:fillRect/>
          </a:stretch>
        </p:blipFill>
        <p:spPr>
          <a:xfrm>
            <a:off x="4935538" y="1282700"/>
            <a:ext cx="3968750" cy="3886200"/>
          </a:xfrm>
          <a:prstGeom prst="rect">
            <a:avLst/>
          </a:prstGeom>
          <a:noFill/>
          <a:ln w="9525">
            <a:noFill/>
          </a:ln>
        </p:spPr>
      </p:pic>
      <p:sp>
        <p:nvSpPr>
          <p:cNvPr id="13317" name="Text Box 6"/>
          <p:cNvSpPr txBox="1"/>
          <p:nvPr/>
        </p:nvSpPr>
        <p:spPr>
          <a:xfrm>
            <a:off x="777875" y="5472113"/>
            <a:ext cx="7731125" cy="1187450"/>
          </a:xfrm>
          <a:prstGeom prst="rect">
            <a:avLst/>
          </a:prstGeom>
          <a:noFill/>
          <a:ln w="9525">
            <a:noFill/>
          </a:ln>
        </p:spPr>
        <p:txBody>
          <a:bodyPr lIns="90000" tIns="46800" rIns="90000" bIns="46800">
            <a:spAutoFit/>
          </a:bodyPr>
          <a:lstStyle/>
          <a:p>
            <a:pPr eaLnBrk="0" hangingPunct="0"/>
            <a:r>
              <a:rPr lang="zh-CN" altLang="en-US" sz="2400" dirty="0">
                <a:solidFill>
                  <a:schemeClr val="hlink"/>
                </a:solidFill>
                <a:latin typeface="Arial" panose="020B0604020202020204" pitchFamily="34" charset="0"/>
                <a:ea typeface="宋体" panose="02010600030101010101" pitchFamily="2" charset="-122"/>
              </a:rPr>
              <a:t>中期：持续性全身淋巴结肿大、鹅口疮、口腔毛状粘膜、白斑病、血小板减少性紫癜</a:t>
            </a:r>
            <a:endParaRPr lang="zh-CN" altLang="en-US" sz="2400" dirty="0">
              <a:solidFill>
                <a:schemeClr val="hlink"/>
              </a:solidFill>
              <a:latin typeface="Arial" panose="020B0604020202020204" pitchFamily="34" charset="0"/>
              <a:ea typeface="宋体" panose="02010600030101010101" pitchFamily="2" charset="-122"/>
            </a:endParaRPr>
          </a:p>
          <a:p>
            <a:pPr eaLnBrk="0" hangingPunct="0"/>
            <a:endParaRPr lang="zh-CN" altLang="en-US" sz="2400" dirty="0">
              <a:solidFill>
                <a:schemeClr val="hlink"/>
              </a:solidFill>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vert="horz" wrap="square" lIns="0" tIns="45720" rIns="0" bIns="45720" anchor="t" anchorCtr="0"/>
          <a:lstStyle/>
          <a:p>
            <a:r>
              <a:rPr lang="zh-CN" altLang="en-US" sz="3200" b="0" dirty="0">
                <a:ea typeface="黑体" panose="02010609060101010101" pitchFamily="49" charset="-122"/>
              </a:rPr>
              <a:t>发病期</a:t>
            </a:r>
            <a:endParaRPr lang="zh-CN" altLang="en-US" sz="3200" b="0" dirty="0">
              <a:ea typeface="黑体" panose="02010609060101010101" pitchFamily="49" charset="-122"/>
            </a:endParaRPr>
          </a:p>
        </p:txBody>
      </p:sp>
      <p:pic>
        <p:nvPicPr>
          <p:cNvPr id="14339" name="Picture 4"/>
          <p:cNvPicPr>
            <a:picLocks noGrp="1" noChangeAspect="1"/>
          </p:cNvPicPr>
          <p:nvPr>
            <p:ph idx="1"/>
          </p:nvPr>
        </p:nvPicPr>
        <p:blipFill>
          <a:blip r:embed="rId1"/>
          <a:srcRect/>
          <a:stretch>
            <a:fillRect/>
          </a:stretch>
        </p:blipFill>
        <p:spPr>
          <a:xfrm>
            <a:off x="168275" y="1417638"/>
            <a:ext cx="4357688" cy="3340100"/>
          </a:xfrm>
        </p:spPr>
      </p:pic>
      <p:pic>
        <p:nvPicPr>
          <p:cNvPr id="14340" name="Picture 6"/>
          <p:cNvPicPr>
            <a:picLocks noChangeAspect="1"/>
          </p:cNvPicPr>
          <p:nvPr/>
        </p:nvPicPr>
        <p:blipFill>
          <a:blip r:embed="rId2"/>
          <a:stretch>
            <a:fillRect/>
          </a:stretch>
        </p:blipFill>
        <p:spPr>
          <a:xfrm>
            <a:off x="4737100" y="1406525"/>
            <a:ext cx="4406900" cy="3429000"/>
          </a:xfrm>
          <a:prstGeom prst="rect">
            <a:avLst/>
          </a:prstGeom>
          <a:noFill/>
          <a:ln w="9525">
            <a:noFill/>
          </a:ln>
        </p:spPr>
      </p:pic>
      <p:sp>
        <p:nvSpPr>
          <p:cNvPr id="14341" name="Text Box 6"/>
          <p:cNvSpPr txBox="1"/>
          <p:nvPr/>
        </p:nvSpPr>
        <p:spPr>
          <a:xfrm>
            <a:off x="33338" y="5121275"/>
            <a:ext cx="9197975" cy="1473200"/>
          </a:xfrm>
          <a:prstGeom prst="rect">
            <a:avLst/>
          </a:prstGeom>
          <a:noFill/>
          <a:ln w="9525">
            <a:noFill/>
          </a:ln>
        </p:spPr>
        <p:txBody>
          <a:bodyPr wrap="none" lIns="90000" tIns="46800" rIns="90000" bIns="46800">
            <a:spAutoFit/>
          </a:bodyPr>
          <a:lstStyle/>
          <a:p>
            <a:pPr eaLnBrk="0" hangingPunct="0">
              <a:spcBef>
                <a:spcPct val="20000"/>
              </a:spcBef>
              <a:buClr>
                <a:schemeClr val="tx1"/>
              </a:buClr>
              <a:buFont typeface="Wingdings" panose="05000000000000000000" pitchFamily="2" charset="2"/>
            </a:pPr>
            <a:r>
              <a:rPr lang="zh-CN" altLang="en-US" sz="2800" dirty="0">
                <a:solidFill>
                  <a:schemeClr val="hlink"/>
                </a:solidFill>
                <a:latin typeface="Arial" panose="020B0604020202020204" pitchFamily="34" charset="0"/>
                <a:ea typeface="宋体" panose="02010600030101010101" pitchFamily="2" charset="-122"/>
              </a:rPr>
              <a:t>晚期：多伴有各种条件性感染和恶性肿瘤及多脏器损害，</a:t>
            </a:r>
            <a:endParaRPr lang="zh-CN" altLang="en-US" sz="2800" dirty="0">
              <a:solidFill>
                <a:schemeClr val="hlink"/>
              </a:solidFill>
              <a:latin typeface="Arial" panose="020B0604020202020204" pitchFamily="34" charset="0"/>
              <a:ea typeface="宋体" panose="02010600030101010101" pitchFamily="2" charset="-122"/>
            </a:endParaRPr>
          </a:p>
          <a:p>
            <a:pPr eaLnBrk="0" hangingPunct="0">
              <a:spcBef>
                <a:spcPct val="20000"/>
              </a:spcBef>
              <a:buClr>
                <a:schemeClr val="tx1"/>
              </a:buClr>
              <a:buFont typeface="Wingdings" panose="05000000000000000000" pitchFamily="2" charset="2"/>
            </a:pPr>
            <a:r>
              <a:rPr lang="zh-CN" altLang="en-US" sz="2800" dirty="0">
                <a:solidFill>
                  <a:schemeClr val="hlink"/>
                </a:solidFill>
                <a:latin typeface="Arial" panose="020B0604020202020204" pitchFamily="34" charset="0"/>
                <a:ea typeface="宋体" panose="02010600030101010101" pitchFamily="2" charset="-122"/>
              </a:rPr>
              <a:t>也可有消耗综合征和痴呆。</a:t>
            </a:r>
            <a:endParaRPr lang="zh-CN" altLang="en-US" sz="2800" dirty="0">
              <a:solidFill>
                <a:schemeClr val="hlink"/>
              </a:solidFill>
              <a:latin typeface="Arial" panose="020B0604020202020204" pitchFamily="34" charset="0"/>
              <a:ea typeface="宋体" panose="02010600030101010101" pitchFamily="2" charset="-122"/>
            </a:endParaRPr>
          </a:p>
          <a:p>
            <a:pPr eaLnBrk="0" hangingPunct="0"/>
            <a:endParaRPr lang="zh-CN" altLang="en-US" sz="2800" dirty="0">
              <a:solidFill>
                <a:schemeClr val="hlink"/>
              </a:solidFill>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200373018824"/>
          <p:cNvPicPr>
            <a:picLocks noChangeAspect="1"/>
          </p:cNvPicPr>
          <p:nvPr/>
        </p:nvPicPr>
        <p:blipFill>
          <a:blip r:embed="rId1"/>
          <a:stretch>
            <a:fillRect/>
          </a:stretch>
        </p:blipFill>
        <p:spPr>
          <a:xfrm>
            <a:off x="0" y="0"/>
            <a:ext cx="5832475" cy="3230563"/>
          </a:xfrm>
          <a:prstGeom prst="rect">
            <a:avLst/>
          </a:prstGeom>
          <a:noFill/>
          <a:ln w="9525">
            <a:noFill/>
          </a:ln>
        </p:spPr>
      </p:pic>
      <p:pic>
        <p:nvPicPr>
          <p:cNvPr id="45059" name="Picture 5" descr="20040229111557-0"/>
          <p:cNvPicPr>
            <a:picLocks noChangeAspect="1"/>
          </p:cNvPicPr>
          <p:nvPr/>
        </p:nvPicPr>
        <p:blipFill>
          <a:blip r:embed="rId2"/>
          <a:stretch>
            <a:fillRect/>
          </a:stretch>
        </p:blipFill>
        <p:spPr>
          <a:xfrm>
            <a:off x="2700338" y="3327400"/>
            <a:ext cx="6443662" cy="3530600"/>
          </a:xfrm>
          <a:prstGeom prst="rect">
            <a:avLst/>
          </a:prstGeom>
          <a:noFill/>
          <a:ln w="9525">
            <a:noFill/>
          </a:ln>
        </p:spPr>
      </p:pic>
      <p:pic>
        <p:nvPicPr>
          <p:cNvPr id="15364" name="Picture 4"/>
          <p:cNvPicPr>
            <a:picLocks noChangeAspect="1"/>
          </p:cNvPicPr>
          <p:nvPr/>
        </p:nvPicPr>
        <p:blipFill>
          <a:blip r:embed="rId3"/>
          <a:stretch>
            <a:fillRect/>
          </a:stretch>
        </p:blipFill>
        <p:spPr>
          <a:xfrm>
            <a:off x="0" y="3675063"/>
            <a:ext cx="3386138" cy="2540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1000" fill="hold"/>
                                        <p:tgtEl>
                                          <p:spTgt spid="45058"/>
                                        </p:tgtEl>
                                        <p:attrNameLst>
                                          <p:attrName>ppt_x</p:attrName>
                                        </p:attrNameLst>
                                      </p:cBhvr>
                                      <p:tavLst>
                                        <p:tav tm="0">
                                          <p:val>
                                            <p:strVal val="0-#ppt_w/2"/>
                                          </p:val>
                                        </p:tav>
                                        <p:tav tm="100000">
                                          <p:val>
                                            <p:strVal val="#ppt_x"/>
                                          </p:val>
                                        </p:tav>
                                      </p:tavLst>
                                    </p:anim>
                                    <p:anim calcmode="lin" valueType="num">
                                      <p:cBhvr additive="base">
                                        <p:cTn id="8" dur="10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5059"/>
                                        </p:tgtEl>
                                        <p:attrNameLst>
                                          <p:attrName>style.visibility</p:attrName>
                                        </p:attrNameLst>
                                      </p:cBhvr>
                                      <p:to>
                                        <p:strVal val="visible"/>
                                      </p:to>
                                    </p:set>
                                    <p:anim calcmode="lin" valueType="num">
                                      <p:cBhvr additive="base">
                                        <p:cTn id="13" dur="1000" fill="hold"/>
                                        <p:tgtEl>
                                          <p:spTgt spid="45059"/>
                                        </p:tgtEl>
                                        <p:attrNameLst>
                                          <p:attrName>ppt_x</p:attrName>
                                        </p:attrNameLst>
                                      </p:cBhvr>
                                      <p:tavLst>
                                        <p:tav tm="0">
                                          <p:val>
                                            <p:strVal val="1+#ppt_w/2"/>
                                          </p:val>
                                        </p:tav>
                                        <p:tav tm="100000">
                                          <p:val>
                                            <p:strVal val="#ppt_x"/>
                                          </p:val>
                                        </p:tav>
                                      </p:tavLst>
                                    </p:anim>
                                    <p:anim calcmode="lin" valueType="num">
                                      <p:cBhvr additive="base">
                                        <p:cTn id="14" dur="1000" fill="hold"/>
                                        <p:tgtEl>
                                          <p:spTgt spid="45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MjI2NDFiMGYwM2I0ZWZhMDZjZTJiZmNjODNjNzU2ZmMifQ=="/>
  <p:tag name="KSO_WPP_MARK_KEY" val="03c97b2c-5323-44b3-a679-be840d92b634"/>
</p:tagLst>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0000" tIns="46800" rIns="90000" bIns="4680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0000" tIns="46800" rIns="90000" bIns="4680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3450</Words>
  <Application>WPS 演示</Application>
  <PresentationFormat>全屏显示(4:3)</PresentationFormat>
  <Paragraphs>304</Paragraphs>
  <Slides>33</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33</vt:i4>
      </vt:variant>
    </vt:vector>
  </HeadingPairs>
  <TitlesOfParts>
    <vt:vector size="48" baseType="lpstr">
      <vt:lpstr>Arial</vt:lpstr>
      <vt:lpstr>宋体</vt:lpstr>
      <vt:lpstr>Wingdings</vt:lpstr>
      <vt:lpstr>微软雅黑</vt:lpstr>
      <vt:lpstr>黑体</vt:lpstr>
      <vt:lpstr>Calibri</vt:lpstr>
      <vt:lpstr>楷体_GB2312</vt:lpstr>
      <vt:lpstr>新宋体</vt:lpstr>
      <vt:lpstr>Arial Unicode MS</vt:lpstr>
      <vt:lpstr>Times New Roman</vt:lpstr>
      <vt:lpstr>Tahoma</vt:lpstr>
      <vt:lpstr>Calibri Light</vt:lpstr>
      <vt:lpstr>等线</vt:lpstr>
      <vt:lpstr>Calibri</vt:lpstr>
      <vt:lpstr>Standarddesign</vt:lpstr>
      <vt:lpstr>艾滋病防治宣传</vt:lpstr>
      <vt:lpstr>艾滋病防治与乡村振兴的联系？  </vt:lpstr>
      <vt:lpstr>目录：</vt:lpstr>
      <vt:lpstr>一、艾滋病流行现状 </vt:lpstr>
      <vt:lpstr> </vt:lpstr>
      <vt:lpstr>PowerPoint 演示文稿</vt:lpstr>
      <vt:lpstr>发病期</vt:lpstr>
      <vt:lpstr>发病期</vt:lpstr>
      <vt:lpstr>PowerPoint 演示文稿</vt:lpstr>
      <vt:lpstr>PowerPoint 演示文稿</vt:lpstr>
      <vt:lpstr>PowerPoint 演示文稿</vt:lpstr>
      <vt:lpstr>PowerPoint 演示文稿</vt:lpstr>
      <vt:lpstr>这样接触很安全</vt:lpstr>
      <vt:lpstr>PowerPoint 演示文稿</vt:lpstr>
      <vt:lpstr>PowerPoint 演示文稿</vt:lpstr>
      <vt:lpstr>PowerPoint 演示文稿</vt:lpstr>
      <vt:lpstr>安全套的作用</vt:lpstr>
      <vt:lpstr>PowerPoint 演示文稿</vt:lpstr>
      <vt:lpstr>PowerPoint 演示文稿</vt:lpstr>
      <vt:lpstr> 一个人有没有艾滋病，不能从表面上看出来 </vt:lpstr>
      <vt:lpstr>PowerPoint 演示文稿</vt:lpstr>
      <vt:lpstr> 三、科学理性对待艾滋病感染者</vt:lpstr>
      <vt:lpstr>思考：“反歧视”最终保护的人群？</vt:lpstr>
      <vt:lpstr>科学理性对待艾滋病患者</vt:lpstr>
      <vt:lpstr>PowerPoint 演示文稿</vt:lpstr>
      <vt:lpstr>PowerPoint 演示文稿</vt:lpstr>
      <vt:lpstr>PowerPoint 演示文稿</vt:lpstr>
      <vt:lpstr>PowerPoint 演示文稿</vt:lpstr>
      <vt:lpstr>（三）、统一了感染者的权利和义务</vt:lpstr>
      <vt:lpstr>PowerPoint 演示文稿</vt:lpstr>
      <vt:lpstr>我县“四免一关怀”具体措施</vt:lpstr>
      <vt:lpstr>五、乡村艾滋病防治的重点 </vt:lpstr>
      <vt:lpstr>PowerPoint 演示文稿</vt:lpstr>
    </vt:vector>
  </TitlesOfParts>
  <Company>Inscale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F1005004</dc:title>
  <dc:creator>PresentationLoad</dc:creator>
  <cp:lastModifiedBy>丑小鸭</cp:lastModifiedBy>
  <cp:revision>177</cp:revision>
  <dcterms:created xsi:type="dcterms:W3CDTF">2007-11-27T23:54:00Z</dcterms:created>
  <dcterms:modified xsi:type="dcterms:W3CDTF">2023-09-22T01:55:40Z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B489442EF57643EC89136F5DAC84D8D3_13</vt:lpwstr>
  </property>
  <property fmtid="{D5CDD505-2E9C-101B-9397-08002B2CF9AE}" pid="3" name="KSOProductBuildVer">
    <vt:lpwstr>2052-12.1.0.15374</vt:lpwstr>
  </property>
</Properties>
</file>