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414" r:id="rId4"/>
    <p:sldId id="257" r:id="rId5"/>
    <p:sldId id="413" r:id="rId6"/>
    <p:sldId id="268" r:id="rId7"/>
    <p:sldId id="386" r:id="rId8"/>
    <p:sldId id="324" r:id="rId9"/>
    <p:sldId id="325" r:id="rId10"/>
    <p:sldId id="327" r:id="rId11"/>
    <p:sldId id="328" r:id="rId12"/>
    <p:sldId id="387" r:id="rId13"/>
    <p:sldId id="329" r:id="rId14"/>
    <p:sldId id="330" r:id="rId15"/>
    <p:sldId id="332" r:id="rId16"/>
    <p:sldId id="333" r:id="rId17"/>
    <p:sldId id="334" r:id="rId18"/>
    <p:sldId id="388" r:id="rId19"/>
    <p:sldId id="389" r:id="rId20"/>
    <p:sldId id="335" r:id="rId21"/>
    <p:sldId id="336" r:id="rId22"/>
    <p:sldId id="411" r:id="rId23"/>
    <p:sldId id="412" r:id="rId24"/>
    <p:sldId id="337" r:id="rId25"/>
    <p:sldId id="338" r:id="rId26"/>
    <p:sldId id="339" r:id="rId27"/>
    <p:sldId id="340" r:id="rId28"/>
    <p:sldId id="299" r:id="rId29"/>
    <p:sldId id="304" r:id="rId3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BFBFBF"/>
    <a:srgbClr val="EFEFEF"/>
    <a:srgbClr val="E9E9E9"/>
    <a:srgbClr val="CDCDCD"/>
    <a:srgbClr val="BD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45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6" Type="http://schemas.microsoft.com/office/2011/relationships/chartColorStyle" Target="colors1.xml"/><Relationship Id="rId5" Type="http://schemas.microsoft.com/office/2011/relationships/chartStyle" Target="style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 forceAA="0"/>
          <a:lstStyle/>
          <a:p>
            <a:pPr defTabSz="914400">
              <a:defRPr lang="zh-CN" sz="1400" b="0" i="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pPr>
            <a:r>
              <a:t>图表标题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570658355205599"/>
          <c:y val="0.255301388888889"/>
          <c:w val="0.900300306211724"/>
          <c:h val="0.6227555555555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正常率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3"/>
              <a:srcRect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800" b="0" i="0" u="none" strike="noStrike" kern="1200" baseline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18岁以下</c:v>
                </c:pt>
                <c:pt idx="1">
                  <c:v>20岁到40岁</c:v>
                </c:pt>
                <c:pt idx="2">
                  <c:v>60岁以上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58</c:v>
                </c:pt>
                <c:pt idx="1">
                  <c:v>25</c:v>
                </c:pt>
                <c:pt idx="2">
                  <c:v>20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患病率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4"/>
              <a:srcRect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800" b="0" i="0" u="none" strike="noStrike" kern="1200" baseline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18岁以下</c:v>
                </c:pt>
                <c:pt idx="1">
                  <c:v>20岁到40岁</c:v>
                </c:pt>
                <c:pt idx="2">
                  <c:v>60岁以上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42</c:v>
                </c:pt>
                <c:pt idx="1">
                  <c:v>75</c:v>
                </c:pt>
                <c:pt idx="2">
                  <c:v>80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4"/>
        <c:overlap val="-10"/>
        <c:axId val="946607355"/>
        <c:axId val="793439152"/>
      </c:barChart>
      <c:catAx>
        <c:axId val="9466073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>
                <a:lumMod val="95000"/>
              </a:sysClr>
            </a:solidFill>
            <a:round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900" b="0" i="0" u="none" strike="noStrike" kern="1200" cap="none" spc="0" normalizeH="0" baseline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793439152"/>
        <c:crosses val="autoZero"/>
        <c:auto val="1"/>
        <c:lblAlgn val="ctr"/>
        <c:lblOffset val="100"/>
        <c:noMultiLvlLbl val="0"/>
      </c:catAx>
      <c:valAx>
        <c:axId val="793439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946607355"/>
        <c:crosses val="autoZero"/>
        <c:crossBetween val="between"/>
      </c:val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3175">
          <a:solidFill>
            <a:sysClr val="window" lastClr="FFFFFF"/>
          </a:solidFill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63500" dist="37357" dir="2700000" sx="0" sy="0" rotWithShape="0">
        <a:scrgbClr r="0" g="0" b="0"/>
      </a:outerShdw>
    </a:effectLst>
  </c:spPr>
  <c:txPr>
    <a:bodyPr/>
    <a:lstStyle/>
    <a:p>
      <a:pPr>
        <a:defRPr lang="zh-CN" sz="800" b="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/>
          <p:nvPr/>
        </p:nvSpPr>
        <p:spPr>
          <a:xfrm>
            <a:off x="0" y="2171700"/>
            <a:ext cx="9144000" cy="47752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90000"/>
              </a:lnSpc>
            </a:pPr>
            <a:endParaRPr lang="en-US" altLang="en-US" sz="1000" b="1" dirty="0"/>
          </a:p>
          <a:p>
            <a:pPr algn="ctr" rtl="0" eaLnBrk="0">
              <a:lnSpc>
                <a:spcPct val="8000"/>
              </a:lnSpc>
            </a:pPr>
            <a:endParaRPr sz="3900" b="1" kern="0" spc="9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rtl="0" eaLnBrk="0">
              <a:lnSpc>
                <a:spcPct val="8000"/>
              </a:lnSpc>
            </a:pPr>
            <a:endParaRPr sz="3900" b="1" kern="0" spc="9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rtl="0" eaLnBrk="0">
              <a:lnSpc>
                <a:spcPct val="8000"/>
              </a:lnSpc>
            </a:pPr>
            <a:r>
              <a:rPr lang="zh-CN" altLang="en-US" sz="3900" dirty="0">
                <a:ea typeface="宋体" panose="02010600030101010101" pitchFamily="2" charset="-122"/>
              </a:rPr>
              <a:t>健康相伴  </a:t>
            </a:r>
            <a:r>
              <a:rPr lang="en-US" altLang="zh-CN" sz="3900" dirty="0">
                <a:ea typeface="宋体" panose="02010600030101010101" pitchFamily="2" charset="-122"/>
              </a:rPr>
              <a:t>“</a:t>
            </a:r>
            <a:r>
              <a:rPr lang="zh-CN" altLang="en-US" sz="3900" dirty="0">
                <a:ea typeface="宋体" panose="02010600030101010101" pitchFamily="2" charset="-122"/>
              </a:rPr>
              <a:t>颈</a:t>
            </a:r>
            <a:r>
              <a:rPr lang="en-US" altLang="zh-CN" sz="3900" dirty="0">
                <a:ea typeface="宋体" panose="02010600030101010101" pitchFamily="2" charset="-122"/>
              </a:rPr>
              <a:t>”</a:t>
            </a:r>
            <a:r>
              <a:rPr lang="zh-CN" altLang="en-US" sz="3900" dirty="0">
                <a:ea typeface="宋体" panose="02010600030101010101" pitchFamily="2" charset="-122"/>
              </a:rPr>
              <a:t>护健康</a:t>
            </a:r>
            <a:endParaRPr lang="zh-CN" altLang="en-US" sz="3900" dirty="0">
              <a:ea typeface="宋体" panose="02010600030101010101" pitchFamily="2" charset="-122"/>
            </a:endParaRPr>
          </a:p>
        </p:txBody>
      </p:sp>
      <p:sp>
        <p:nvSpPr>
          <p:cNvPr id="12" name="rect"/>
          <p:cNvSpPr/>
          <p:nvPr/>
        </p:nvSpPr>
        <p:spPr>
          <a:xfrm>
            <a:off x="417195" y="748031"/>
            <a:ext cx="2308225" cy="394970"/>
          </a:xfrm>
          <a:prstGeom prst="rect">
            <a:avLst/>
          </a:prstGeom>
          <a:solidFill>
            <a:schemeClr val="accent5"/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r>
              <a:rPr lang="zh-CN" altLang="en-US" dirty="0"/>
              <a:t>健康素养 健康促进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3098165" y="3181350"/>
            <a:ext cx="2743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汇报人：尚隆庆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725420" y="3683000"/>
            <a:ext cx="2700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单位：盐津县中医医院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371600" y="1111250"/>
          <a:ext cx="2038985" cy="2475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985"/>
              </a:tblGrid>
              <a:tr h="5556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重点</a:t>
                      </a:r>
                      <a:endParaRPr lang="zh-CN" altLang="en-US"/>
                    </a:p>
                  </a:txBody>
                  <a:tcPr/>
                </a:tc>
              </a:tr>
              <a:tr h="5556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头晕头痛：与血压高有关</a:t>
                      </a:r>
                      <a:endParaRPr lang="zh-CN" altLang="en-US"/>
                    </a:p>
                  </a:txBody>
                  <a:tcPr/>
                </a:tc>
              </a:tr>
              <a:tr h="5556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疼痛：与颈椎病有关</a:t>
                      </a:r>
                      <a:endParaRPr lang="zh-CN" altLang="en-US"/>
                    </a:p>
                  </a:txBody>
                  <a:tcPr/>
                </a:tc>
              </a:tr>
              <a:tr h="5556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潜在并发症：晕厥，脑出血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4714875" y="1111250"/>
          <a:ext cx="3056890" cy="2391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6890"/>
              </a:tblGrid>
              <a:tr h="5556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难点</a:t>
                      </a:r>
                      <a:endParaRPr lang="zh-CN" altLang="en-US"/>
                    </a:p>
                  </a:txBody>
                  <a:tcPr/>
                </a:tc>
              </a:tr>
              <a:tr h="5556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依从性差：烟龄长</a:t>
                      </a:r>
                      <a:endParaRPr lang="zh-CN" altLang="en-US"/>
                    </a:p>
                  </a:txBody>
                  <a:tcPr/>
                </a:tc>
              </a:tr>
              <a:tr h="5556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饮食结构不合理：长期高盐 高糖 高脂饮食</a:t>
                      </a:r>
                      <a:endParaRPr lang="zh-CN" altLang="en-US"/>
                    </a:p>
                  </a:txBody>
                  <a:tcPr/>
                </a:tc>
              </a:tr>
              <a:tr h="5556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运动缺乏：工作原因缺乏运动时间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8420" y="1239520"/>
            <a:ext cx="2598420" cy="34658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340" y="1238885"/>
            <a:ext cx="2471420" cy="3467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38630" y="660400"/>
            <a:ext cx="1403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电话随访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57165" y="766445"/>
            <a:ext cx="1559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康复锻炼操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261110" y="1117598"/>
          <a:ext cx="5781040" cy="356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630"/>
                <a:gridCol w="722630"/>
                <a:gridCol w="722630"/>
                <a:gridCol w="722630"/>
                <a:gridCol w="722630"/>
                <a:gridCol w="722630"/>
                <a:gridCol w="722630"/>
                <a:gridCol w="722630"/>
              </a:tblGrid>
              <a:tr h="5723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时间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周一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周二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周三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周四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周五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周六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周日</a:t>
                      </a:r>
                      <a:endParaRPr lang="zh-CN" altLang="en-US"/>
                    </a:p>
                  </a:txBody>
                  <a:tcPr/>
                </a:tc>
              </a:tr>
              <a:tr h="5723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上午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支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1支</a:t>
                      </a:r>
                      <a:endParaRPr lang="zh-CN" altLang="en-US"/>
                    </a:p>
                  </a:txBody>
                  <a:tcPr/>
                </a:tc>
              </a:tr>
              <a:tr h="5723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中午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2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支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0支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0支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0支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1支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2</a:t>
                      </a:r>
                      <a:r>
                        <a:rPr lang="zh-CN" altLang="en-US" sz="1800">
                          <a:ea typeface="宋体" panose="02010600030101010101" pitchFamily="2" charset="-122"/>
                          <a:sym typeface="+mn-ea"/>
                        </a:rPr>
                        <a:t>支</a:t>
                      </a:r>
                      <a:endParaRPr lang="zh-CN" altLang="en-US" sz="1800"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0支</a:t>
                      </a:r>
                      <a:endParaRPr lang="zh-CN" altLang="en-US"/>
                    </a:p>
                  </a:txBody>
                  <a:tcPr/>
                </a:tc>
              </a:tr>
              <a:tr h="5723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下午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2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支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1支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2</a:t>
                      </a:r>
                      <a:r>
                        <a:rPr lang="zh-CN" altLang="en-US" sz="1800">
                          <a:ea typeface="宋体" panose="02010600030101010101" pitchFamily="2" charset="-122"/>
                          <a:sym typeface="+mn-ea"/>
                        </a:rPr>
                        <a:t>支</a:t>
                      </a:r>
                      <a:endParaRPr lang="zh-CN" altLang="en-US" sz="1800"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0支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1支</a:t>
                      </a:r>
                      <a:endParaRPr lang="zh-CN" altLang="en-US"/>
                    </a:p>
                  </a:txBody>
                  <a:tcPr/>
                </a:tc>
              </a:tr>
              <a:tr h="5723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晚上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支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0支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0支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1支</a:t>
                      </a:r>
                      <a:endParaRPr lang="zh-CN" altLang="en-US"/>
                    </a:p>
                  </a:txBody>
                  <a:tcPr/>
                </a:tc>
              </a:tr>
              <a:tr h="5723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达标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265" y="4177665"/>
            <a:ext cx="457200" cy="457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565" y="4177665"/>
            <a:ext cx="457200" cy="457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4177665"/>
            <a:ext cx="457200" cy="457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865" y="4177665"/>
            <a:ext cx="457200" cy="457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640" y="4177665"/>
            <a:ext cx="457200" cy="457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417" y="4177665"/>
            <a:ext cx="457200" cy="4572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045" y="4177665"/>
            <a:ext cx="457200" cy="4572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22020" y="648970"/>
            <a:ext cx="1477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戒烟评价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371600" y="1809750"/>
          <a:ext cx="5215890" cy="125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630"/>
                <a:gridCol w="1738630"/>
                <a:gridCol w="1738630"/>
              </a:tblGrid>
              <a:tr h="4171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慢步走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时间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颈椎锻炼操</a:t>
                      </a:r>
                      <a:endParaRPr lang="zh-CN" altLang="en-US"/>
                    </a:p>
                  </a:txBody>
                  <a:tcPr/>
                </a:tc>
              </a:tr>
              <a:tr h="4171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早上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半小时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次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4171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晚上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小时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2</a:t>
                      </a:r>
                      <a:r>
                        <a:rPr lang="zh-CN" altLang="en-US" dirty="0">
                          <a:ea typeface="宋体" panose="02010600030101010101" pitchFamily="2" charset="-122"/>
                        </a:rPr>
                        <a:t>次</a:t>
                      </a:r>
                      <a:endParaRPr lang="zh-CN" altLang="en-US" dirty="0"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003935" y="685165"/>
            <a:ext cx="2318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运动处方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153795" y="1079500"/>
          <a:ext cx="6614160" cy="2101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4880"/>
                <a:gridCol w="944880"/>
                <a:gridCol w="944880"/>
                <a:gridCol w="944880"/>
                <a:gridCol w="944880"/>
                <a:gridCol w="944880"/>
                <a:gridCol w="944880"/>
              </a:tblGrid>
              <a:tr h="10509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周一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周二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周三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周四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周五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周六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周日</a:t>
                      </a:r>
                      <a:endParaRPr lang="zh-CN" altLang="en-US"/>
                    </a:p>
                  </a:txBody>
                  <a:tcPr/>
                </a:tc>
              </a:tr>
              <a:tr h="10509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既往锻炼情况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无锻炼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无锻炼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无锻炼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无锻炼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无锻炼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无锻炼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167130" y="701675"/>
            <a:ext cx="270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运动记录随访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/>
        </p:nvGraphicFramePr>
        <p:xfrm>
          <a:off x="762001" y="1422400"/>
          <a:ext cx="6845300" cy="28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900"/>
                <a:gridCol w="977900"/>
                <a:gridCol w="977900"/>
                <a:gridCol w="977900"/>
                <a:gridCol w="977900"/>
                <a:gridCol w="977900"/>
                <a:gridCol w="977900"/>
              </a:tblGrid>
              <a:tr h="5191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周一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周二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周三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周四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周五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周六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周日</a:t>
                      </a:r>
                      <a:endParaRPr lang="zh-CN" altLang="en-US"/>
                    </a:p>
                  </a:txBody>
                  <a:tcPr/>
                </a:tc>
              </a:tr>
              <a:tr h="23675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、放松运动</a:t>
                      </a:r>
                      <a:r>
                        <a:rPr lang="en-US" altLang="zh-CN"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分钟。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、颈椎锻炼操</a:t>
                      </a:r>
                      <a:r>
                        <a:rPr lang="en-US" altLang="zh-CN"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次。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完成慢步走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小时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、放松运动</a:t>
                      </a:r>
                      <a:r>
                        <a:rPr lang="en-US" altLang="zh-CN"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分钟。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、颈椎锻炼操</a:t>
                      </a:r>
                      <a:r>
                        <a:rPr lang="en-US" altLang="zh-CN"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次。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完成慢步走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小时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、放松运动</a:t>
                      </a:r>
                      <a:r>
                        <a:rPr lang="en-US" altLang="zh-CN"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分钟。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、颈椎锻炼操</a:t>
                      </a:r>
                      <a:r>
                        <a:rPr lang="en-US" altLang="zh-CN"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次。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完成慢步走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小时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1</a:t>
                      </a:r>
                      <a:r>
                        <a:rPr lang="zh-CN" altLang="en-US" sz="1800" dirty="0">
                          <a:ea typeface="宋体" panose="02010600030101010101" pitchFamily="2" charset="-122"/>
                          <a:sym typeface="+mn-ea"/>
                        </a:rPr>
                        <a:t>、放松运动</a:t>
                      </a:r>
                      <a:r>
                        <a:rPr lang="en-US" altLang="zh-CN" sz="1800" dirty="0">
                          <a:ea typeface="宋体" panose="02010600030101010101" pitchFamily="2" charset="-122"/>
                          <a:sym typeface="+mn-ea"/>
                        </a:rPr>
                        <a:t>10</a:t>
                      </a:r>
                      <a:r>
                        <a:rPr lang="zh-CN" altLang="en-US" sz="1800" dirty="0">
                          <a:ea typeface="宋体" panose="02010600030101010101" pitchFamily="2" charset="-122"/>
                          <a:sym typeface="+mn-ea"/>
                        </a:rPr>
                        <a:t>分钟。</a:t>
                      </a:r>
                      <a:endParaRPr lang="zh-CN" altLang="en-US" sz="1800" dirty="0"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800" dirty="0">
                          <a:ea typeface="宋体" panose="02010600030101010101" pitchFamily="2" charset="-122"/>
                          <a:sym typeface="+mn-ea"/>
                        </a:rPr>
                        <a:t>2</a:t>
                      </a:r>
                      <a:r>
                        <a:rPr lang="zh-CN" altLang="en-US" sz="1800" dirty="0">
                          <a:ea typeface="宋体" panose="02010600030101010101" pitchFamily="2" charset="-122"/>
                          <a:sym typeface="+mn-ea"/>
                        </a:rPr>
                        <a:t>、颈椎锻炼操</a:t>
                      </a:r>
                      <a:r>
                        <a:rPr lang="en-US" altLang="zh-CN" sz="1800" dirty="0">
                          <a:ea typeface="宋体" panose="02010600030101010101" pitchFamily="2" charset="-122"/>
                          <a:sym typeface="+mn-ea"/>
                        </a:rPr>
                        <a:t>3</a:t>
                      </a:r>
                      <a:r>
                        <a:rPr lang="zh-CN" altLang="en-US" sz="1800" dirty="0">
                          <a:ea typeface="宋体" panose="02010600030101010101" pitchFamily="2" charset="-122"/>
                          <a:sym typeface="+mn-ea"/>
                        </a:rPr>
                        <a:t>次。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281430" y="848360"/>
            <a:ext cx="4588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运动计划（一周）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/>
        </p:nvGraphicFramePr>
        <p:xfrm>
          <a:off x="355600" y="948691"/>
          <a:ext cx="7315201" cy="3343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950"/>
                <a:gridCol w="3384550"/>
                <a:gridCol w="1333500"/>
                <a:gridCol w="1092201"/>
              </a:tblGrid>
              <a:tr h="3589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时间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食物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份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备注</a:t>
                      </a:r>
                      <a:endParaRPr lang="zh-CN" altLang="en-US"/>
                    </a:p>
                  </a:txBody>
                  <a:tcPr/>
                </a:tc>
              </a:tr>
              <a:tr h="5325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早餐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咸菜，肉包子</a:t>
                      </a:r>
                      <a:r>
                        <a:rPr lang="en-US" altLang="zh-CN" dirty="0"/>
                        <a:t>2</a:t>
                      </a:r>
                      <a:r>
                        <a:rPr lang="zh-CN" altLang="en-US" dirty="0">
                          <a:ea typeface="宋体" panose="02010600030101010101" pitchFamily="2" charset="-122"/>
                        </a:rPr>
                        <a:t>个</a:t>
                      </a:r>
                      <a:endParaRPr lang="zh-CN" altLang="en-US" dirty="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6477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午餐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米饭</a:t>
                      </a:r>
                      <a:r>
                        <a:rPr lang="en-US" altLang="zh-CN"/>
                        <a:t>2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碗，腊肉，西红柿炒鸡蛋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589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加餐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苹果，葡萄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</a:tr>
              <a:tr h="3589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食盐量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杂酱面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1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788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糖分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米饭</a:t>
                      </a:r>
                      <a:r>
                        <a:rPr lang="en-US" altLang="zh-CN"/>
                        <a:t>1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碗，炒西兰花，炒土豆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589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油量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30g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0320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椭圆 2"/>
          <p:cNvSpPr/>
          <p:nvPr/>
        </p:nvSpPr>
        <p:spPr>
          <a:xfrm>
            <a:off x="506730" y="3773170"/>
            <a:ext cx="1293495" cy="42926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高盐</a:t>
            </a:r>
            <a:endParaRPr lang="zh-CN" altLang="en-US" dirty="0"/>
          </a:p>
        </p:txBody>
      </p:sp>
      <p:sp>
        <p:nvSpPr>
          <p:cNvPr id="4" name="椭圆 3"/>
          <p:cNvSpPr/>
          <p:nvPr>
            <p:custDataLst>
              <p:tags r:id="rId1"/>
            </p:custDataLst>
          </p:nvPr>
        </p:nvSpPr>
        <p:spPr>
          <a:xfrm>
            <a:off x="2586355" y="3798570"/>
            <a:ext cx="1293495" cy="42926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高油</a:t>
            </a:r>
            <a:endParaRPr lang="zh-CN" altLang="en-US" dirty="0"/>
          </a:p>
        </p:txBody>
      </p:sp>
      <p:sp>
        <p:nvSpPr>
          <p:cNvPr id="5" name="椭圆 4"/>
          <p:cNvSpPr/>
          <p:nvPr>
            <p:custDataLst>
              <p:tags r:id="rId2"/>
            </p:custDataLst>
          </p:nvPr>
        </p:nvSpPr>
        <p:spPr>
          <a:xfrm>
            <a:off x="5297805" y="3804920"/>
            <a:ext cx="1293495" cy="42926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高热量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81380" y="611505"/>
            <a:ext cx="2081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饮食营养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185" y="1157605"/>
            <a:ext cx="3703320" cy="3395345"/>
          </a:xfrm>
          <a:prstGeom prst="rect">
            <a:avLst/>
          </a:prstGeom>
        </p:spPr>
      </p:pic>
      <p:pic>
        <p:nvPicPr>
          <p:cNvPr id="7" name="图片 4" descr="IMG_2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470" y="1232535"/>
            <a:ext cx="3036570" cy="30372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40790" y="880745"/>
            <a:ext cx="3101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营养处方评价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10030" y="1680845"/>
            <a:ext cx="2252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1</a:t>
            </a:r>
            <a:r>
              <a:rPr lang="zh-CN" altLang="en-US">
                <a:ea typeface="宋体" panose="02010600030101010101" pitchFamily="2" charset="-122"/>
              </a:rPr>
              <a:t>、查询食物热量</a:t>
            </a:r>
            <a:endParaRPr lang="zh-CN" altLang="en-US">
              <a:ea typeface="宋体" panose="02010600030101010101" pitchFamily="2" charset="-122"/>
            </a:endParaRPr>
          </a:p>
          <a:p>
            <a:r>
              <a:rPr lang="en-US" altLang="zh-CN">
                <a:ea typeface="宋体" panose="02010600030101010101" pitchFamily="2" charset="-122"/>
              </a:rPr>
              <a:t>2</a:t>
            </a:r>
            <a:r>
              <a:rPr lang="zh-CN" altLang="en-US">
                <a:ea typeface="宋体" panose="02010600030101010101" pitchFamily="2" charset="-122"/>
              </a:rPr>
              <a:t>、家人制作健康饮食</a:t>
            </a:r>
            <a:endParaRPr lang="zh-CN" altLang="en-US">
              <a:ea typeface="宋体" panose="02010600030101010101" pitchFamily="2" charset="-122"/>
            </a:endParaRPr>
          </a:p>
          <a:p>
            <a:r>
              <a:rPr lang="en-US" altLang="zh-CN">
                <a:ea typeface="宋体" panose="02010600030101010101" pitchFamily="2" charset="-122"/>
              </a:rPr>
              <a:t>3</a:t>
            </a:r>
            <a:r>
              <a:rPr lang="zh-CN" altLang="en-US">
                <a:ea typeface="宋体" panose="02010600030101010101" pitchFamily="2" charset="-122"/>
              </a:rPr>
              <a:t>、打卡每日饮食</a:t>
            </a: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9480" y="1517015"/>
            <a:ext cx="1677670" cy="184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300" y="1517015"/>
            <a:ext cx="2145665" cy="1849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407160" y="948690"/>
          <a:ext cx="6363970" cy="348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985"/>
                <a:gridCol w="3181985"/>
              </a:tblGrid>
              <a:tr h="3676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题目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选项</a:t>
                      </a:r>
                      <a:endParaRPr lang="zh-CN" altLang="en-US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1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、您是否有时间忘记服药？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是 否</a:t>
                      </a:r>
                      <a:endParaRPr lang="zh-CN" altLang="en-US" sz="1200"/>
                    </a:p>
                  </a:txBody>
                  <a:tcPr/>
                </a:tc>
              </a:tr>
              <a:tr h="3676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2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、近一周内，是否有忘记服药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是 否</a:t>
                      </a:r>
                      <a:endParaRPr lang="zh-CN" altLang="en-US" sz="120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3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、治疗期间，当你觉得症状加重或出现其他症状时，是否告知医生，自行减量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是 否</a:t>
                      </a:r>
                      <a:endParaRPr lang="zh-CN" altLang="en-US" sz="1200"/>
                    </a:p>
                  </a:txBody>
                  <a:tcPr/>
                </a:tc>
              </a:tr>
              <a:tr h="3676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4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、当外出时间较长，是否忘记随身携带药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是 否</a:t>
                      </a:r>
                      <a:endParaRPr lang="zh-CN" altLang="en-US" sz="1200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5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、昨天你服药了吗？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是 否</a:t>
                      </a:r>
                      <a:endParaRPr lang="zh-CN" altLang="en-US" sz="120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6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、当你觉得自己的病情已经得到控制时，是否停止服药。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是 否</a:t>
                      </a:r>
                      <a:endParaRPr lang="zh-CN" altLang="en-US" sz="1200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7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、你是否觉得要坚持治疗计划有困难。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是 否</a:t>
                      </a:r>
                      <a:endParaRPr lang="zh-CN" altLang="en-US" sz="1200"/>
                    </a:p>
                  </a:txBody>
                  <a:tcPr/>
                </a:tc>
              </a:tr>
              <a:tr h="3676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8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、你觉得要记住按时按量服药很难吗？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是 否</a:t>
                      </a:r>
                      <a:endParaRPr lang="zh-CN" altLang="en-US" sz="12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036320" y="611505"/>
            <a:ext cx="270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药物处方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8530" y="701675"/>
            <a:ext cx="2245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颈椎病发病率</a:t>
            </a:r>
            <a:endParaRPr lang="zh-CN" altLang="en-US"/>
          </a:p>
        </p:txBody>
      </p:sp>
      <p:graphicFrame>
        <p:nvGraphicFramePr>
          <p:cNvPr id="6" name="图表 5" descr="7b0a202020202263686172745265734964223a20223230303932333235220a7d0a"/>
          <p:cNvGraphicFramePr/>
          <p:nvPr/>
        </p:nvGraphicFramePr>
        <p:xfrm>
          <a:off x="272415" y="1069975"/>
          <a:ext cx="6628765" cy="340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/>
        </p:nvGraphicFramePr>
        <p:xfrm>
          <a:off x="571500" y="971550"/>
          <a:ext cx="6813550" cy="3580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/>
                <a:gridCol w="698500"/>
                <a:gridCol w="1174750"/>
                <a:gridCol w="1339850"/>
                <a:gridCol w="781050"/>
                <a:gridCol w="1168400"/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药物名称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颜色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作用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剂量和数量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用法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特殊说明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厄贝沙坦分散片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白色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>
                          <a:ea typeface="宋体" panose="02010600030101010101" pitchFamily="2" charset="-122"/>
                        </a:rPr>
                        <a:t>调节血压</a:t>
                      </a:r>
                      <a:endParaRPr lang="zh-CN" altLang="en-US" dirty="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75mg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qd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每天晨起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苯磺酸氨氯地平片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白色</a:t>
                      </a:r>
                      <a:endParaRPr lang="zh-CN" altLang="en-US" sz="18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ea typeface="宋体" panose="02010600030101010101" pitchFamily="2" charset="-122"/>
                          <a:sym typeface="+mn-ea"/>
                        </a:rPr>
                        <a:t>调节血压</a:t>
                      </a:r>
                      <a:endParaRPr lang="zh-CN" altLang="en-US" sz="1800"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40mg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qd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每天晨起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奥美拉唑肠溶片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粉色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抑制胃酸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20mg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qd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每天晨起</a:t>
                      </a:r>
                      <a:endParaRPr lang="zh-CN" altLang="en-US"/>
                    </a:p>
                  </a:txBody>
                  <a:tcPr/>
                </a:tc>
              </a:tr>
              <a:tr h="6388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普伐他丁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粉色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降血脂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40mg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qn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每天晚上</a:t>
                      </a:r>
                      <a:endParaRPr lang="zh-CN" altLang="en-US"/>
                    </a:p>
                  </a:txBody>
                  <a:tcPr/>
                </a:tc>
              </a:tr>
              <a:tr h="1193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叶酸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蓝色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降尿酸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2.5mg</a:t>
                      </a:r>
                      <a:endParaRPr lang="en-US" altLang="zh-CN"/>
                    </a:p>
                    <a:p>
                      <a:pPr>
                        <a:buNone/>
                      </a:pP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qod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隔天一次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044575" y="603250"/>
            <a:ext cx="1673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用药处方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81380" y="676910"/>
            <a:ext cx="1673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康复健康教育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95680" y="1419860"/>
            <a:ext cx="19088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1.</a:t>
            </a:r>
            <a:r>
              <a:rPr lang="zh-CN" altLang="en-US">
                <a:ea typeface="宋体" panose="02010600030101010101" pitchFamily="2" charset="-122"/>
              </a:rPr>
              <a:t>存放备用药品</a:t>
            </a:r>
            <a:endParaRPr lang="zh-CN" altLang="en-US">
              <a:ea typeface="宋体" panose="02010600030101010101" pitchFamily="2" charset="-122"/>
            </a:endParaRPr>
          </a:p>
          <a:p>
            <a:r>
              <a:rPr lang="en-US" altLang="zh-CN">
                <a:ea typeface="宋体" panose="02010600030101010101" pitchFamily="2" charset="-122"/>
              </a:rPr>
              <a:t>2.</a:t>
            </a:r>
            <a:r>
              <a:rPr lang="zh-CN" altLang="en-US">
                <a:ea typeface="宋体" panose="02010600030101010101" pitchFamily="2" charset="-122"/>
              </a:rPr>
              <a:t>制定用药指导</a:t>
            </a:r>
            <a:endParaRPr lang="zh-CN" altLang="en-US">
              <a:ea typeface="宋体" panose="02010600030101010101" pitchFamily="2" charset="-122"/>
            </a:endParaRPr>
          </a:p>
          <a:p>
            <a:r>
              <a:rPr lang="en-US" altLang="zh-CN">
                <a:ea typeface="宋体" panose="02010600030101010101" pitchFamily="2" charset="-122"/>
              </a:rPr>
              <a:t>3.</a:t>
            </a:r>
            <a:r>
              <a:rPr lang="zh-CN" altLang="en-US">
                <a:ea typeface="宋体" panose="02010600030101010101" pitchFamily="2" charset="-122"/>
              </a:rPr>
              <a:t>定时药盒</a:t>
            </a: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8315" y="1467485"/>
            <a:ext cx="2012315" cy="20123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480" y="1467485"/>
            <a:ext cx="1814830" cy="1814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5975" y="791210"/>
            <a:ext cx="1445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心理及睡眠管理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81380" y="1558925"/>
            <a:ext cx="385381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1.</a:t>
            </a:r>
            <a:r>
              <a:rPr lang="zh-CN" altLang="en-US">
                <a:ea typeface="宋体" panose="02010600030101010101" pitchFamily="2" charset="-122"/>
              </a:rPr>
              <a:t>评估</a:t>
            </a:r>
            <a:endParaRPr lang="zh-CN" altLang="en-US">
              <a:ea typeface="宋体" panose="02010600030101010101" pitchFamily="2" charset="-122"/>
            </a:endParaRPr>
          </a:p>
          <a:p>
            <a:r>
              <a:rPr lang="zh-CN" altLang="en-US">
                <a:ea typeface="宋体" panose="02010600030101010101" pitchFamily="2" charset="-122"/>
              </a:rPr>
              <a:t>（</a:t>
            </a:r>
            <a:r>
              <a:rPr lang="en-US" altLang="zh-CN">
                <a:ea typeface="宋体" panose="02010600030101010101" pitchFamily="2" charset="-122"/>
              </a:rPr>
              <a:t>1</a:t>
            </a:r>
            <a:r>
              <a:rPr lang="zh-CN" altLang="en-US">
                <a:ea typeface="宋体" panose="02010600030101010101" pitchFamily="2" charset="-122"/>
              </a:rPr>
              <a:t>）认知功能评估</a:t>
            </a:r>
            <a:endParaRPr lang="zh-CN" altLang="en-US">
              <a:ea typeface="宋体" panose="02010600030101010101" pitchFamily="2" charset="-122"/>
            </a:endParaRPr>
          </a:p>
          <a:p>
            <a:r>
              <a:rPr lang="zh-CN" altLang="en-US">
                <a:ea typeface="宋体" panose="02010600030101010101" pitchFamily="2" charset="-122"/>
              </a:rPr>
              <a:t>（</a:t>
            </a:r>
            <a:r>
              <a:rPr lang="en-US" altLang="zh-CN">
                <a:ea typeface="宋体" panose="02010600030101010101" pitchFamily="2" charset="-122"/>
              </a:rPr>
              <a:t>2</a:t>
            </a:r>
            <a:r>
              <a:rPr lang="zh-CN" altLang="en-US">
                <a:ea typeface="宋体" panose="02010600030101010101" pitchFamily="2" charset="-122"/>
              </a:rPr>
              <a:t>）焦虑评估</a:t>
            </a:r>
            <a:endParaRPr lang="zh-CN" altLang="en-US">
              <a:ea typeface="宋体" panose="02010600030101010101" pitchFamily="2" charset="-122"/>
            </a:endParaRPr>
          </a:p>
          <a:p>
            <a:r>
              <a:rPr lang="zh-CN" altLang="en-US">
                <a:ea typeface="宋体" panose="02010600030101010101" pitchFamily="2" charset="-122"/>
              </a:rPr>
              <a:t>（</a:t>
            </a:r>
            <a:r>
              <a:rPr lang="en-US" altLang="zh-CN">
                <a:ea typeface="宋体" panose="02010600030101010101" pitchFamily="2" charset="-122"/>
              </a:rPr>
              <a:t>3</a:t>
            </a:r>
            <a:r>
              <a:rPr lang="zh-CN" altLang="en-US">
                <a:ea typeface="宋体" panose="02010600030101010101" pitchFamily="2" charset="-122"/>
              </a:rPr>
              <a:t>）抑郁评估</a:t>
            </a:r>
            <a:endParaRPr lang="zh-CN" altLang="en-US">
              <a:ea typeface="宋体" panose="02010600030101010101" pitchFamily="2" charset="-122"/>
            </a:endParaRPr>
          </a:p>
          <a:p>
            <a:r>
              <a:rPr lang="zh-CN" altLang="en-US">
                <a:ea typeface="宋体" panose="02010600030101010101" pitchFamily="2" charset="-122"/>
              </a:rPr>
              <a:t>（</a:t>
            </a:r>
            <a:r>
              <a:rPr lang="en-US" altLang="zh-CN">
                <a:ea typeface="宋体" panose="02010600030101010101" pitchFamily="2" charset="-122"/>
              </a:rPr>
              <a:t>4</a:t>
            </a:r>
            <a:r>
              <a:rPr lang="zh-CN" altLang="en-US">
                <a:ea typeface="宋体" panose="02010600030101010101" pitchFamily="2" charset="-122"/>
              </a:rPr>
              <a:t>）睡眠质量评估</a:t>
            </a:r>
            <a:endParaRPr lang="zh-CN" altLang="en-US">
              <a:ea typeface="宋体" panose="02010600030101010101" pitchFamily="2" charset="-122"/>
            </a:endParaRPr>
          </a:p>
          <a:p>
            <a:r>
              <a:rPr lang="en-US" altLang="zh-CN">
                <a:ea typeface="宋体" panose="02010600030101010101" pitchFamily="2" charset="-122"/>
              </a:rPr>
              <a:t>2.</a:t>
            </a:r>
            <a:r>
              <a:rPr lang="zh-CN" altLang="en-US">
                <a:ea typeface="宋体" panose="02010600030101010101" pitchFamily="2" charset="-122"/>
              </a:rPr>
              <a:t>支持性心理帮助</a:t>
            </a:r>
            <a:endParaRPr lang="zh-CN" altLang="en-US">
              <a:ea typeface="宋体" panose="02010600030101010101" pitchFamily="2" charset="-122"/>
            </a:endParaRPr>
          </a:p>
          <a:p>
            <a:r>
              <a:rPr lang="zh-CN" altLang="en-US">
                <a:ea typeface="宋体" panose="02010600030101010101" pitchFamily="2" charset="-122"/>
              </a:rPr>
              <a:t>患者无心理健康问题</a:t>
            </a:r>
            <a:endParaRPr lang="zh-CN" altLang="en-US">
              <a:ea typeface="宋体" panose="02010600030101010101" pitchFamily="2" charset="-122"/>
            </a:endParaRPr>
          </a:p>
          <a:p>
            <a:r>
              <a:rPr lang="en-US" altLang="zh-CN">
                <a:ea typeface="宋体" panose="02010600030101010101" pitchFamily="2" charset="-122"/>
              </a:rPr>
              <a:t>3.</a:t>
            </a:r>
            <a:r>
              <a:rPr lang="zh-CN" altLang="en-US">
                <a:ea typeface="宋体" panose="02010600030101010101" pitchFamily="2" charset="-122"/>
              </a:rPr>
              <a:t>药物治疗或转诊</a:t>
            </a:r>
            <a:endParaRPr lang="zh-CN" altLang="en-US">
              <a:ea typeface="宋体" panose="02010600030101010101" pitchFamily="2" charset="-122"/>
            </a:endParaRPr>
          </a:p>
          <a:p>
            <a:r>
              <a:rPr lang="zh-CN" altLang="en-US">
                <a:ea typeface="宋体" panose="02010600030101010101" pitchFamily="2" charset="-122"/>
              </a:rPr>
              <a:t>患者无需进行心理治疗</a:t>
            </a: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81525" y="1660525"/>
            <a:ext cx="1964055" cy="2668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3370" y="1592580"/>
            <a:ext cx="1301115" cy="50165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药物处方</a:t>
            </a:r>
            <a:endParaRPr lang="zh-CN" altLang="en-US" dirty="0"/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1845310" y="1592580"/>
            <a:ext cx="1301115" cy="50165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运动处方</a:t>
            </a:r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373120" y="1592580"/>
            <a:ext cx="1301115" cy="50165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营养处方</a:t>
            </a:r>
            <a:endParaRPr lang="zh-CN" altLang="en-US" dirty="0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973320" y="1592580"/>
            <a:ext cx="1301115" cy="50165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心理睡眠</a:t>
            </a: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6555105" y="1592580"/>
            <a:ext cx="1301115" cy="50165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戒烟处方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62610" y="807720"/>
            <a:ext cx="2253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随访管理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730" y="2260600"/>
            <a:ext cx="2164715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971290" y="2145664"/>
            <a:ext cx="864870" cy="10102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5A</a:t>
            </a:r>
            <a:r>
              <a:rPr lang="zh-CN" altLang="en-US" dirty="0">
                <a:ea typeface="宋体" panose="02010600030101010101" pitchFamily="2" charset="-122"/>
              </a:rPr>
              <a:t>模型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2021205" y="2280920"/>
            <a:ext cx="1437005" cy="5302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心理及睡眠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73125" y="930275"/>
            <a:ext cx="1437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效果评价</a:t>
            </a:r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2414905" y="3407410"/>
            <a:ext cx="1437005" cy="5302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/>
              <a:t>营养处方</a:t>
            </a:r>
            <a:endParaRPr lang="zh-CN" altLang="en-US" dirty="0"/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3619500" y="1038225"/>
            <a:ext cx="1437005" cy="5302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用药处方</a:t>
            </a: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5010785" y="3407410"/>
            <a:ext cx="1437005" cy="5302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运动处方</a:t>
            </a:r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5349875" y="2280920"/>
            <a:ext cx="1437005" cy="5302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戒烟处方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1"/>
          <p:cNvSpPr/>
          <p:nvPr/>
        </p:nvSpPr>
        <p:spPr>
          <a:xfrm>
            <a:off x="1289051" y="1479550"/>
            <a:ext cx="4206240" cy="112522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>
                <a:ea typeface="宋体" panose="02010600030101010101" pitchFamily="2" charset="-122"/>
              </a:rPr>
              <a:t>科学有效的沟通方法，精准了解患者具体需求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" name="右箭头 2"/>
          <p:cNvSpPr/>
          <p:nvPr>
            <p:custDataLst>
              <p:tags r:id="rId1"/>
            </p:custDataLst>
          </p:nvPr>
        </p:nvSpPr>
        <p:spPr>
          <a:xfrm>
            <a:off x="908050" y="438150"/>
            <a:ext cx="4058285" cy="10414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>
                <a:ea typeface="宋体" panose="02010600030101010101" pitchFamily="2" charset="-122"/>
              </a:rPr>
              <a:t>科学合理的评估方法，为患者制定个性化治疗方案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右箭头 4"/>
          <p:cNvSpPr/>
          <p:nvPr>
            <p:custDataLst>
              <p:tags r:id="rId2"/>
            </p:custDataLst>
          </p:nvPr>
        </p:nvSpPr>
        <p:spPr>
          <a:xfrm>
            <a:off x="2145030" y="2606040"/>
            <a:ext cx="4032885" cy="1124586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>
                <a:ea typeface="宋体" panose="02010600030101010101" pitchFamily="2" charset="-122"/>
              </a:rPr>
              <a:t>科学规范的病房管理，守护患者注意安全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" name="右箭头 5"/>
          <p:cNvSpPr/>
          <p:nvPr>
            <p:custDataLst>
              <p:tags r:id="rId3"/>
            </p:custDataLst>
          </p:nvPr>
        </p:nvSpPr>
        <p:spPr>
          <a:xfrm>
            <a:off x="2874645" y="3727450"/>
            <a:ext cx="3869690" cy="109855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>
                <a:ea typeface="宋体" panose="02010600030101010101" pitchFamily="2" charset="-122"/>
              </a:rPr>
              <a:t>科学严禁的知识技能，为患者生命提供保障。</a:t>
            </a:r>
            <a:endParaRPr lang="en-US" altLang="zh-CN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725" y="1504315"/>
            <a:ext cx="2009775" cy="207518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2416175" y="1504315"/>
            <a:ext cx="2008800" cy="207360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4622800" y="1504315"/>
            <a:ext cx="2008800" cy="20736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6700520" y="1505585"/>
            <a:ext cx="2008800" cy="2073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0275" y="652145"/>
            <a:ext cx="190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日常宣教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box 314"/>
          <p:cNvSpPr/>
          <p:nvPr/>
        </p:nvSpPr>
        <p:spPr>
          <a:xfrm>
            <a:off x="2271002" y="1918806"/>
            <a:ext cx="2047875" cy="5727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endParaRPr lang="en-US" altLang="en-US" sz="3900" dirty="0"/>
          </a:p>
        </p:txBody>
      </p:sp>
      <p:sp>
        <p:nvSpPr>
          <p:cNvPr id="2" name="文本框 1"/>
          <p:cNvSpPr txBox="1"/>
          <p:nvPr/>
        </p:nvSpPr>
        <p:spPr>
          <a:xfrm>
            <a:off x="1240790" y="1438275"/>
            <a:ext cx="5632208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tx1"/>
                </a:solidFill>
              </a:rPr>
              <a:t>没有</a:t>
            </a:r>
            <a:r>
              <a:rPr lang="zh-CN" altLang="en-US" sz="4400" b="1" dirty="0">
                <a:solidFill>
                  <a:schemeClr val="accent5">
                    <a:lumMod val="75000"/>
                  </a:schemeClr>
                </a:solidFill>
              </a:rPr>
              <a:t>全民健康</a:t>
            </a:r>
            <a:r>
              <a:rPr lang="zh-CN" altLang="en-US" sz="4400" b="1" dirty="0">
                <a:solidFill>
                  <a:srgbClr val="00B050"/>
                </a:solidFill>
              </a:rPr>
              <a:t>  </a:t>
            </a:r>
            <a:endParaRPr lang="zh-CN" altLang="en-US" sz="4400" b="1" dirty="0">
              <a:solidFill>
                <a:srgbClr val="00B050"/>
              </a:solidFill>
            </a:endParaRPr>
          </a:p>
          <a:p>
            <a:r>
              <a:rPr lang="en-US" altLang="zh-CN" sz="4400" b="1" dirty="0">
                <a:solidFill>
                  <a:srgbClr val="00B050"/>
                </a:solidFill>
              </a:rPr>
              <a:t>       </a:t>
            </a:r>
            <a:r>
              <a:rPr lang="zh-CN" altLang="en-US" sz="4400" b="1" dirty="0">
                <a:solidFill>
                  <a:schemeClr val="tx1"/>
                </a:solidFill>
              </a:rPr>
              <a:t>就没有</a:t>
            </a:r>
            <a:r>
              <a:rPr lang="zh-CN" altLang="en-US" sz="4400" b="1" dirty="0">
                <a:solidFill>
                  <a:srgbClr val="2E75B6"/>
                </a:solidFill>
              </a:rPr>
              <a:t>全面小康</a:t>
            </a:r>
            <a:endParaRPr lang="zh-CN" altLang="en-US" sz="4400" b="1" dirty="0">
              <a:solidFill>
                <a:srgbClr val="2E75B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box 336"/>
          <p:cNvSpPr/>
          <p:nvPr/>
        </p:nvSpPr>
        <p:spPr>
          <a:xfrm>
            <a:off x="1219200" y="1885949"/>
            <a:ext cx="7023100" cy="889001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83000"/>
              </a:lnSpc>
            </a:pPr>
            <a:r>
              <a:rPr lang="zh-CN" altLang="en-US" sz="3600" b="1" dirty="0">
                <a:ea typeface="宋体" panose="02010600030101010101" pitchFamily="2" charset="-122"/>
              </a:rPr>
              <a:t>敬请各位老师</a:t>
            </a:r>
            <a:endParaRPr lang="zh-CN" altLang="en-US" sz="3600" b="1" dirty="0">
              <a:ea typeface="宋体" panose="02010600030101010101" pitchFamily="2" charset="-122"/>
            </a:endParaRPr>
          </a:p>
          <a:p>
            <a:pPr algn="ctr" rtl="0" eaLnBrk="0">
              <a:lnSpc>
                <a:spcPct val="83000"/>
              </a:lnSpc>
            </a:pPr>
            <a:r>
              <a:rPr lang="zh-CN" altLang="en-US" sz="3600" b="1" dirty="0">
                <a:ea typeface="宋体" panose="02010600030101010101" pitchFamily="2" charset="-122"/>
              </a:rPr>
              <a:t>批评指正</a:t>
            </a:r>
            <a:endParaRPr lang="en-US" altLang="en-US" sz="3600" b="1" dirty="0"/>
          </a:p>
          <a:p>
            <a:pPr algn="l" rtl="0" eaLnBrk="0">
              <a:lnSpc>
                <a:spcPct val="116000"/>
              </a:lnSpc>
            </a:pPr>
            <a:endParaRPr lang="en-US" altLang="en-US" sz="1000" dirty="0"/>
          </a:p>
          <a:p>
            <a:pPr algn="l" rtl="0" eaLnBrk="0">
              <a:lnSpc>
                <a:spcPct val="116000"/>
              </a:lnSpc>
            </a:pPr>
            <a:endParaRPr lang="en-US" altLang="en-US" sz="10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600" dirty="0"/>
          </a:p>
          <a:p>
            <a:pPr marL="1305560" algn="l" rtl="0" eaLnBrk="0">
              <a:lnSpc>
                <a:spcPct val="86000"/>
              </a:lnSpc>
              <a:spcBef>
                <a:spcPts val="5"/>
              </a:spcBef>
            </a:pPr>
            <a:endParaRPr lang="en-US" altLang="en-US" sz="2600" dirty="0"/>
          </a:p>
        </p:txBody>
      </p:sp>
      <p:pic>
        <p:nvPicPr>
          <p:cNvPr id="51203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9455" y="1303655"/>
            <a:ext cx="1793240" cy="1898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30"/>
          <p:cNvSpPr/>
          <p:nvPr/>
        </p:nvSpPr>
        <p:spPr>
          <a:xfrm>
            <a:off x="1181488" y="603148"/>
            <a:ext cx="603250" cy="3819525"/>
          </a:xfrm>
          <a:prstGeom prst="rect">
            <a:avLst/>
          </a:prstGeom>
        </p:spPr>
        <p:txBody>
          <a:bodyPr vert="eaVert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2700" algn="l" rtl="0" eaLnBrk="0">
              <a:lnSpc>
                <a:spcPts val="4550"/>
              </a:lnSpc>
            </a:pPr>
            <a:r>
              <a:rPr sz="3500" b="1" kern="0" spc="-4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500" b="1" kern="0" spc="-4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</a:t>
            </a:r>
            <a:r>
              <a:rPr lang="en-US" altLang="zh-CN" sz="3500" b="1" kern="0" spc="-4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sz="3500" b="1" kern="0" spc="-4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录</a:t>
            </a:r>
            <a:endParaRPr lang="zh-CN" sz="3500" b="1" kern="0" spc="-440" baseline="1200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910080" y="658495"/>
          <a:ext cx="3935095" cy="3573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5095"/>
              </a:tblGrid>
              <a:tr h="5956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一、简要概念</a:t>
                      </a:r>
                      <a:endParaRPr lang="zh-CN" altLang="en-US"/>
                    </a:p>
                  </a:txBody>
                  <a:tcPr/>
                </a:tc>
              </a:tr>
              <a:tr h="5956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二、重点难点</a:t>
                      </a:r>
                      <a:endParaRPr lang="zh-CN" altLang="en-US"/>
                    </a:p>
                  </a:txBody>
                  <a:tcPr/>
                </a:tc>
              </a:tr>
              <a:tr h="5956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三、危险因素</a:t>
                      </a:r>
                      <a:endParaRPr lang="zh-CN" altLang="en-US"/>
                    </a:p>
                  </a:txBody>
                  <a:tcPr/>
                </a:tc>
              </a:tr>
              <a:tr h="5956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四、康复锻炼</a:t>
                      </a:r>
                      <a:endParaRPr lang="zh-CN" altLang="en-US"/>
                    </a:p>
                  </a:txBody>
                  <a:tcPr/>
                </a:tc>
              </a:tr>
              <a:tr h="5956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五、随访管理</a:t>
                      </a:r>
                      <a:endParaRPr lang="zh-CN" altLang="en-US"/>
                    </a:p>
                  </a:txBody>
                  <a:tcPr/>
                </a:tc>
              </a:tr>
              <a:tr h="5956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六、经验体会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95730" y="1060450"/>
            <a:ext cx="2338705" cy="3399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/>
              <a:t>颈椎病：是指颈椎间盘退行性变，及其继发性椎间关节退行性改变刺激或压迫脊髓、神经根、血管而引起的一系列症状和体征。好发于颈</a:t>
            </a:r>
            <a:r>
              <a:rPr lang="en-US" altLang="zh-CN"/>
              <a:t>4,5,6,7.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1430" y="628015"/>
            <a:ext cx="1477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概念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6390" y="2371090"/>
            <a:ext cx="2605405" cy="22339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390" y="684530"/>
            <a:ext cx="2546350" cy="1686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8"/>
          <p:cNvSpPr/>
          <p:nvPr/>
        </p:nvSpPr>
        <p:spPr>
          <a:xfrm>
            <a:off x="551459" y="296367"/>
            <a:ext cx="7844790" cy="293941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2549525" algn="l" rtl="0" eaLnBrk="0">
              <a:lnSpc>
                <a:spcPct val="93000"/>
              </a:lnSpc>
            </a:pPr>
            <a:endParaRPr lang="en-US" altLang="en-US" sz="3500" dirty="0"/>
          </a:p>
          <a:p>
            <a:pPr algn="l" rtl="0" eaLnBrk="0">
              <a:lnSpc>
                <a:spcPct val="110000"/>
              </a:lnSpc>
            </a:pPr>
            <a:endParaRPr lang="en-US" altLang="en-US" sz="1000" dirty="0"/>
          </a:p>
          <a:p>
            <a:pPr marL="340995" indent="-328295" algn="l" rtl="0" eaLnBrk="0" fontAlgn="auto">
              <a:lnSpc>
                <a:spcPct val="150000"/>
              </a:lnSpc>
              <a:spcBef>
                <a:spcPts val="690"/>
              </a:spcBef>
            </a:pPr>
            <a:endParaRPr lang="en-US" altLang="en-US" sz="2300" dirty="0"/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</p:nvPr>
        </p:nvGraphicFramePr>
        <p:xfrm>
          <a:off x="1371600" y="1256030"/>
          <a:ext cx="6175375" cy="3187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075"/>
                <a:gridCol w="1235075"/>
                <a:gridCol w="1235075"/>
                <a:gridCol w="1235075"/>
                <a:gridCol w="1235075"/>
              </a:tblGrid>
              <a:tr h="4438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性别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年龄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职业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居住地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入院时间</a:t>
                      </a:r>
                      <a:endParaRPr lang="zh-CN" altLang="en-US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男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62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岁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农民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农村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2023.10.16</a:t>
                      </a:r>
                      <a:endParaRPr lang="en-US" altLang="zh-CN"/>
                    </a:p>
                  </a:txBody>
                  <a:tcPr/>
                </a:tc>
              </a:tr>
              <a:tr h="1188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主诉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颈椎伴双上肢麻木，头晕头痛，颈部僵硬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14400"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入院经过：患者于</a:t>
                      </a:r>
                      <a:r>
                        <a:rPr lang="en-US" altLang="zh-CN"/>
                        <a:t>10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>
                          <a:ea typeface="宋体" panose="02010600030101010101" pitchFamily="2" charset="-122"/>
                        </a:rPr>
                        <a:t>16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日体格检查发现双上肢臂丛神经牵拉试验阳性，叩顶试验阳性。颈椎生理曲度变直，颈部活动受限，颈椎活动不利。于</a:t>
                      </a:r>
                      <a:r>
                        <a:rPr lang="en-US" altLang="zh-CN">
                          <a:ea typeface="宋体" panose="02010600030101010101" pitchFamily="2" charset="-122"/>
                        </a:rPr>
                        <a:t>2023.10.16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由门诊收治入院。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913765" y="758825"/>
            <a:ext cx="1576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病情简介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04850" y="1318260"/>
          <a:ext cx="3193415" cy="2234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980"/>
                <a:gridCol w="1575435"/>
              </a:tblGrid>
              <a:tr h="6799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异常生化指标</a:t>
                      </a:r>
                      <a:endParaRPr lang="zh-CN" alt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885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血脂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2.5</a:t>
                      </a:r>
                      <a:endParaRPr lang="en-US" altLang="zh-CN"/>
                    </a:p>
                  </a:txBody>
                  <a:tcPr/>
                </a:tc>
              </a:tr>
              <a:tr h="3885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血糖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23.2</a:t>
                      </a:r>
                      <a:endParaRPr lang="en-US" altLang="zh-CN"/>
                    </a:p>
                  </a:txBody>
                  <a:tcPr/>
                </a:tc>
              </a:tr>
              <a:tr h="3885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尿酸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466</a:t>
                      </a:r>
                      <a:endParaRPr lang="en-US" altLang="zh-CN"/>
                    </a:p>
                  </a:txBody>
                  <a:tcPr/>
                </a:tc>
              </a:tr>
              <a:tr h="3885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总胆固醇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7.5</a:t>
                      </a:r>
                      <a:endParaRPr lang="en-US" altLang="zh-CN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4597400" y="1619250"/>
          <a:ext cx="3173730" cy="788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165"/>
                <a:gridCol w="1599565"/>
              </a:tblGrid>
              <a:tr h="3943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生命体征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血压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202/110</a:t>
                      </a:r>
                      <a:endParaRPr lang="zh-CN" altLang="en-US" dirty="0"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922020" y="897255"/>
            <a:ext cx="1747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检查及体征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835660" y="2225040"/>
            <a:ext cx="457835" cy="45783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2230755" y="2225040"/>
            <a:ext cx="457835" cy="457835"/>
          </a:xfrm>
          <a:prstGeom prst="ellipse">
            <a:avLst/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3655060" y="2225040"/>
            <a:ext cx="465455" cy="43688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131435" y="2195830"/>
            <a:ext cx="487045" cy="487045"/>
          </a:xfrm>
          <a:prstGeom prst="ellipse">
            <a:avLst/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794500" y="2195830"/>
            <a:ext cx="501015" cy="50101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>
            <a:stCxn id="2" idx="6"/>
            <a:endCxn id="3" idx="2"/>
          </p:cNvCxnSpPr>
          <p:nvPr/>
        </p:nvCxnSpPr>
        <p:spPr>
          <a:xfrm>
            <a:off x="1293495" y="2454275"/>
            <a:ext cx="9372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stCxn id="3" idx="6"/>
            <a:endCxn id="4" idx="2"/>
          </p:cNvCxnSpPr>
          <p:nvPr/>
        </p:nvCxnSpPr>
        <p:spPr>
          <a:xfrm flipV="1">
            <a:off x="2688590" y="2443480"/>
            <a:ext cx="966470" cy="107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stCxn id="4" idx="6"/>
            <a:endCxn id="5" idx="2"/>
          </p:cNvCxnSpPr>
          <p:nvPr/>
        </p:nvCxnSpPr>
        <p:spPr>
          <a:xfrm flipV="1">
            <a:off x="4120515" y="2439670"/>
            <a:ext cx="1010920" cy="38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5" idx="6"/>
            <a:endCxn id="6" idx="2"/>
          </p:cNvCxnSpPr>
          <p:nvPr/>
        </p:nvCxnSpPr>
        <p:spPr>
          <a:xfrm>
            <a:off x="5618480" y="2439670"/>
            <a:ext cx="1176020" cy="6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2" idx="4"/>
          </p:cNvCxnSpPr>
          <p:nvPr/>
        </p:nvCxnSpPr>
        <p:spPr>
          <a:xfrm flipH="1">
            <a:off x="1060450" y="2682875"/>
            <a:ext cx="4445" cy="575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stCxn id="3" idx="0"/>
          </p:cNvCxnSpPr>
          <p:nvPr/>
        </p:nvCxnSpPr>
        <p:spPr>
          <a:xfrm flipH="1" flipV="1">
            <a:off x="2456180" y="1717040"/>
            <a:ext cx="381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4" idx="4"/>
          </p:cNvCxnSpPr>
          <p:nvPr/>
        </p:nvCxnSpPr>
        <p:spPr>
          <a:xfrm>
            <a:off x="3888105" y="2661920"/>
            <a:ext cx="7620" cy="494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5" idx="0"/>
          </p:cNvCxnSpPr>
          <p:nvPr/>
        </p:nvCxnSpPr>
        <p:spPr>
          <a:xfrm flipH="1" flipV="1">
            <a:off x="5370830" y="1738630"/>
            <a:ext cx="4445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6" idx="4"/>
          </p:cNvCxnSpPr>
          <p:nvPr/>
        </p:nvCxnSpPr>
        <p:spPr>
          <a:xfrm>
            <a:off x="7045325" y="2696845"/>
            <a:ext cx="12065" cy="415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11479" y="3330575"/>
            <a:ext cx="15100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2023.10.16</a:t>
            </a:r>
            <a:r>
              <a:rPr lang="zh-CN" altLang="en-US" sz="1000" dirty="0">
                <a:ea typeface="宋体" panose="02010600030101010101" pitchFamily="2" charset="-122"/>
              </a:rPr>
              <a:t>患者入院</a:t>
            </a:r>
            <a:endParaRPr lang="zh-CN" altLang="en-US" sz="1000" dirty="0"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61035" y="791210"/>
            <a:ext cx="1926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治疗经过及转归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941195" y="1254125"/>
            <a:ext cx="1200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体格检查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144520" y="3248660"/>
            <a:ext cx="167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医生治疗项目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4575810" y="1362710"/>
            <a:ext cx="173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护理治疗项目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6367145" y="3163570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患者出院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390650" y="1619250"/>
          <a:ext cx="2042160" cy="2152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555"/>
                <a:gridCol w="1030605"/>
              </a:tblGrid>
              <a:tr h="4362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高血压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202/110</a:t>
                      </a:r>
                      <a:endParaRPr lang="en-US" altLang="zh-CN"/>
                    </a:p>
                  </a:txBody>
                  <a:tcPr/>
                </a:tc>
              </a:tr>
              <a:tr h="4362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糖尿病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23.2</a:t>
                      </a:r>
                      <a:endParaRPr lang="en-US" altLang="zh-CN"/>
                    </a:p>
                  </a:txBody>
                  <a:tcPr/>
                </a:tc>
              </a:tr>
              <a:tr h="4362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血脂异常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2.5</a:t>
                      </a:r>
                      <a:endParaRPr lang="en-US" altLang="zh-CN"/>
                    </a:p>
                  </a:txBody>
                  <a:tcPr/>
                </a:tc>
              </a:tr>
              <a:tr h="4362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颈椎活动受限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颈部活动不利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4572000" y="1809750"/>
          <a:ext cx="3199130" cy="159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565"/>
                <a:gridCol w="1599565"/>
              </a:tblGrid>
              <a:tr h="3975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危险因素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内容</a:t>
                      </a:r>
                      <a:endParaRPr lang="zh-CN" altLang="en-US"/>
                    </a:p>
                  </a:txBody>
                  <a:tcPr/>
                </a:tc>
              </a:tr>
              <a:tr h="3975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吸烟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3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包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975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饮酒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ea typeface="宋体" panose="02010600030101010101" pitchFamily="2" charset="-122"/>
                        </a:rPr>
                        <a:t>半斤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975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缺乏运动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不运动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603885" y="758825"/>
            <a:ext cx="2106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危险因素评估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024630" y="3599815"/>
            <a:ext cx="26454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1</a:t>
            </a:r>
            <a:r>
              <a:rPr lang="zh-CN" altLang="en-US">
                <a:solidFill>
                  <a:srgbClr val="FF0000"/>
                </a:solidFill>
                <a:ea typeface="宋体" panose="02010600030101010101" pitchFamily="2" charset="-122"/>
              </a:rPr>
              <a:t>、血压过高</a:t>
            </a:r>
            <a:endParaRPr lang="zh-CN" altLang="en-US">
              <a:solidFill>
                <a:srgbClr val="FF0000"/>
              </a:solidFill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2</a:t>
            </a:r>
            <a:r>
              <a:rPr lang="zh-CN" altLang="en-US">
                <a:solidFill>
                  <a:srgbClr val="FF0000"/>
                </a:solidFill>
                <a:ea typeface="宋体" panose="02010600030101010101" pitchFamily="2" charset="-122"/>
              </a:rPr>
              <a:t>、血脂异常</a:t>
            </a:r>
            <a:endParaRPr lang="zh-CN" altLang="en-US">
              <a:solidFill>
                <a:srgbClr val="FF0000"/>
              </a:solidFill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3</a:t>
            </a:r>
            <a:r>
              <a:rPr lang="zh-CN" altLang="en-US">
                <a:solidFill>
                  <a:srgbClr val="FF0000"/>
                </a:solidFill>
                <a:ea typeface="宋体" panose="02010600030101010101" pitchFamily="2" charset="-122"/>
              </a:rPr>
              <a:t>、长期吸烟</a:t>
            </a:r>
            <a:endParaRPr lang="zh-CN" altLang="en-US">
              <a:solidFill>
                <a:srgbClr val="FF0000"/>
              </a:solidFill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4</a:t>
            </a:r>
            <a:r>
              <a:rPr lang="zh-CN" altLang="en-US">
                <a:solidFill>
                  <a:srgbClr val="FF0000"/>
                </a:solidFill>
                <a:ea typeface="宋体" panose="02010600030101010101" pitchFamily="2" charset="-122"/>
              </a:rPr>
              <a:t>、长期饮酒</a:t>
            </a:r>
            <a:endParaRPr lang="zh-CN" altLang="en-US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/>
        </p:nvGraphicFramePr>
        <p:xfrm>
          <a:off x="645160" y="1102360"/>
          <a:ext cx="7499350" cy="315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870"/>
                <a:gridCol w="1499870"/>
                <a:gridCol w="1499870"/>
                <a:gridCol w="1499870"/>
                <a:gridCol w="1499870"/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评估内容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2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3</a:t>
                      </a:r>
                      <a:r>
                        <a:rPr lang="zh-CN" altLang="en-US"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晨起后多长时间吸第一支烟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ea typeface="宋体" panose="02010600030101010101" pitchFamily="2" charset="-122"/>
                        </a:rPr>
                        <a:t>大于</a:t>
                      </a:r>
                      <a:r>
                        <a:rPr lang="en-US" altLang="zh-CN" sz="1200"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分钟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31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至</a:t>
                      </a:r>
                      <a:r>
                        <a:rPr lang="en-US" altLang="zh-CN" sz="1200"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分钟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6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至</a:t>
                      </a:r>
                      <a:r>
                        <a:rPr lang="en-US" altLang="zh-CN" sz="1200">
                          <a:ea typeface="宋体" panose="02010600030101010101" pitchFamily="2" charset="-122"/>
                        </a:rPr>
                        <a:t>30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分钟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小于</a:t>
                      </a:r>
                      <a:r>
                        <a:rPr lang="en-US" altLang="zh-CN" sz="1200"/>
                        <a:t>5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分钟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在禁烟场所是否很难控制吸烟需求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否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是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哪一支烟最不愿放弃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其他时间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晨起第一支烟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每天吸多少支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小于</a:t>
                      </a:r>
                      <a:r>
                        <a:rPr lang="en-US" altLang="zh-CN" sz="1200"/>
                        <a:t>10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支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11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至</a:t>
                      </a:r>
                      <a:r>
                        <a:rPr lang="en-US" altLang="zh-CN" sz="1200">
                          <a:ea typeface="宋体" panose="02010600030101010101" pitchFamily="2" charset="-122"/>
                        </a:rPr>
                        <a:t>20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支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21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至</a:t>
                      </a:r>
                      <a:r>
                        <a:rPr lang="en-US" altLang="zh-CN" sz="1200">
                          <a:ea typeface="宋体" panose="02010600030101010101" pitchFamily="2" charset="-122"/>
                        </a:rPr>
                        <a:t>30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支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大于</a:t>
                      </a:r>
                      <a:r>
                        <a:rPr lang="en-US" altLang="zh-CN" sz="1200"/>
                        <a:t>30</a:t>
                      </a:r>
                      <a:r>
                        <a:rPr lang="zh-CN" altLang="en-US" sz="1200">
                          <a:ea typeface="宋体" panose="02010600030101010101" pitchFamily="2" charset="-122"/>
                        </a:rPr>
                        <a:t>支</a:t>
                      </a:r>
                      <a:endParaRPr lang="zh-CN" altLang="en-US" sz="1200"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晨起第一个小时是否比其他时间吸烟多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否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是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卧病在床仍吸烟吗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否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是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889635" y="734060"/>
            <a:ext cx="1869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康复处方  戒烟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tags/tag1.xml><?xml version="1.0" encoding="utf-8"?>
<p:tagLst xmlns:p="http://schemas.openxmlformats.org/presentationml/2006/main">
  <p:tag name="TABLE_ENDDRAG_ORIGIN_RECT" val="309*281"/>
  <p:tag name="TABLE_ENDDRAG_RECT" val="144*60*309*281"/>
</p:tagLst>
</file>

<file path=ppt/tags/tag10.xml><?xml version="1.0" encoding="utf-8"?>
<p:tagLst xmlns:p="http://schemas.openxmlformats.org/presentationml/2006/main">
  <p:tag name="TABLE_ENDDRAG_ORIGIN_RECT" val="410*131"/>
  <p:tag name="TABLE_ENDDRAG_RECT" val="108*142*410*131"/>
</p:tagLst>
</file>

<file path=ppt/tags/tag11.xml><?xml version="1.0" encoding="utf-8"?>
<p:tagLst xmlns:p="http://schemas.openxmlformats.org/presentationml/2006/main">
  <p:tag name="TABLE_ENDDRAG_ORIGIN_RECT" val="520*147"/>
  <p:tag name="TABLE_ENDDRAG_RECT" val="90*85*520*147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TABLE_ENDDRAG_ORIGIN_RECT" val="501*272"/>
  <p:tag name="TABLE_ENDDRAG_RECT" val="110*77*501*272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TABLE_ENDDRAG_ORIGIN_RECT" val="486*244"/>
  <p:tag name="TABLE_ENDDRAG_RECT" val="108*98*486*244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TABLE_ENDDRAG_ORIGIN_RECT" val="248*212"/>
  <p:tag name="TABLE_ENDDRAG_RECT" val="53*103*248*212"/>
</p:tagLst>
</file>

<file path=ppt/tags/tag4.xml><?xml version="1.0" encoding="utf-8"?>
<p:tagLst xmlns:p="http://schemas.openxmlformats.org/presentationml/2006/main">
  <p:tag name="TABLE_ENDDRAG_ORIGIN_RECT" val="251*155"/>
  <p:tag name="TABLE_ENDDRAG_RECT" val="360*127*251*155"/>
</p:tagLst>
</file>

<file path=ppt/tags/tag5.xml><?xml version="1.0" encoding="utf-8"?>
<p:tagLst xmlns:p="http://schemas.openxmlformats.org/presentationml/2006/main">
  <p:tag name="TABLE_ENDDRAG_ORIGIN_RECT" val="162*171"/>
  <p:tag name="TABLE_ENDDRAG_RECT" val="108*127*162*171"/>
</p:tagLst>
</file>

<file path=ppt/tags/tag6.xml><?xml version="1.0" encoding="utf-8"?>
<p:tagLst xmlns:p="http://schemas.openxmlformats.org/presentationml/2006/main">
  <p:tag name="TABLE_ENDDRAG_ORIGIN_RECT" val="251*125"/>
  <p:tag name="TABLE_ENDDRAG_RECT" val="360*142*251*125"/>
</p:tagLst>
</file>

<file path=ppt/tags/tag7.xml><?xml version="1.0" encoding="utf-8"?>
<p:tagLst xmlns:p="http://schemas.openxmlformats.org/presentationml/2006/main">
  <p:tag name="TABLE_ENDDRAG_ORIGIN_RECT" val="160*174"/>
  <p:tag name="TABLE_ENDDRAG_RECT" val="108*87*160*174"/>
</p:tagLst>
</file>

<file path=ppt/tags/tag8.xml><?xml version="1.0" encoding="utf-8"?>
<p:tagLst xmlns:p="http://schemas.openxmlformats.org/presentationml/2006/main">
  <p:tag name="TABLE_ENDDRAG_ORIGIN_RECT" val="240*175"/>
  <p:tag name="TABLE_ENDDRAG_RECT" val="371*87*240*175"/>
</p:tagLst>
</file>

<file path=ppt/tags/tag9.xml><?xml version="1.0" encoding="utf-8"?>
<p:tagLst xmlns:p="http://schemas.openxmlformats.org/presentationml/2006/main">
  <p:tag name="TABLE_ENDDRAG_ORIGIN_RECT" val="381*180"/>
  <p:tag name="TABLE_ENDDRAG_RECT" val="108*112*381*180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6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DAE49"/>
    </a:accent1>
    <a:accent2>
      <a:srgbClr val="F37F60"/>
    </a:accent2>
    <a:accent3>
      <a:srgbClr val="54BDCB"/>
    </a:accent3>
    <a:accent4>
      <a:srgbClr val="B87C7A"/>
    </a:accent4>
    <a:accent5>
      <a:srgbClr val="D26F8E"/>
    </a:accent5>
    <a:accent6>
      <a:srgbClr val="576F85"/>
    </a:accent6>
    <a:hlink>
      <a:srgbClr val="A8C254"/>
    </a:hlink>
    <a:folHlink>
      <a:srgbClr val="559DC9"/>
    </a:folHlink>
  </a:clrScheme>
  <a:fontScheme name="自定义 2">
    <a:majorFont>
      <a:latin typeface="Calibri Light"/>
      <a:ea typeface="微软雅黑"/>
      <a:cs typeface=""/>
    </a:majorFont>
    <a:minorFont>
      <a:latin typeface="Calibri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2047</Words>
  <Application>WPS 演示</Application>
  <PresentationFormat>全屏显示(16:9)</PresentationFormat>
  <Paragraphs>633</Paragraphs>
  <Slides>28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24</cp:revision>
  <dcterms:created xsi:type="dcterms:W3CDTF">2023-06-09T13:39:00Z</dcterms:created>
  <dcterms:modified xsi:type="dcterms:W3CDTF">2023-11-01T10:59:35Z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wqlLaW5nc29mdCBQREYgdG8gV1BTIDkw</vt:lpwstr>
  </property>
  <property fmtid="{D5CDD505-2E9C-101B-9397-08002B2CF9AE}" pid="3" name="Created">
    <vt:filetime>2023-06-10T21:06:49Z</vt:filetime>
  </property>
  <property fmtid="{D5CDD505-2E9C-101B-9397-08002B2CF9AE}" pid="4" name="UsrData">
    <vt:lpwstr>648323d8568594001ffa5ab5</vt:lpwstr>
  </property>
  <property fmtid="{D5CDD505-2E9C-101B-9397-08002B2CF9AE}" pid="5" name="ICV">
    <vt:lpwstr>49E6DFABEE1E42FE84389108785177EB_12</vt:lpwstr>
  </property>
  <property fmtid="{D5CDD505-2E9C-101B-9397-08002B2CF9AE}" pid="6" name="KSOProductBuildVer">
    <vt:lpwstr>2052-11.8.2.9067</vt:lpwstr>
  </property>
</Properties>
</file>